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2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</p:sldIdLst>
  <p:sldSz cx="12192000" cy="6858000"/>
  <p:notesSz cx="6858000" cy="9144000"/>
  <p:embeddedFontLst>
    <p:embeddedFont>
      <p:font typeface="Constantia" panose="02030602050306030303" pitchFamily="18" charset="0"/>
      <p:regular r:id="rId23"/>
      <p:bold r:id="rId24"/>
      <p:italic r:id="rId25"/>
      <p:boldItalic r:id="rId26"/>
    </p:embeddedFont>
    <p:embeddedFont>
      <p:font typeface="Poppins" panose="020B0604020202020204" charset="0"/>
      <p:regular r:id="rId27"/>
      <p:bold r:id="rId28"/>
      <p:italic r:id="rId29"/>
      <p:boldItalic r:id="rId30"/>
    </p:embeddedFont>
    <p:embeddedFont>
      <p:font typeface="Barlow" panose="020B0604020202020204" charset="0"/>
      <p:regular r:id="rId31"/>
      <p:bold r:id="rId32"/>
      <p:italic r:id="rId33"/>
      <p:boldItalic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Homemade Apple" panose="020B0604020202020204" charset="0"/>
      <p:regular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300" y="-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28f3bc91f3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Meg</a:t>
            </a:r>
            <a:endParaRPr/>
          </a:p>
        </p:txBody>
      </p:sp>
      <p:sp>
        <p:nvSpPr>
          <p:cNvPr id="91" name="Google Shape;91;g228f3bc91f3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Curtis</a:t>
            </a:r>
            <a:endParaRPr/>
          </a:p>
        </p:txBody>
      </p:sp>
      <p:sp>
        <p:nvSpPr>
          <p:cNvPr id="204" name="Google Shape;20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11f54ae7e3e_0_39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11f54ae7e3e_0_39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Curtis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11f54ae7e3e_0_39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11f54ae7e3e_0_39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Meg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11f54ae7e3e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11f54ae7e3e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meg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11f54ae7e3e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11f54ae7e3e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>
                <a:solidFill>
                  <a:schemeClr val="dk1"/>
                </a:solidFill>
              </a:rPr>
              <a:t>Meg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1f54ae7e3e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1f54ae7e3e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>
                <a:solidFill>
                  <a:schemeClr val="dk1"/>
                </a:solidFill>
              </a:rPr>
              <a:t>Meg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11f54ae7e3e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11f54ae7e3e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Curtis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11f54ae7e3e_0_39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11f54ae7e3e_0_39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Meg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Counselor</a:t>
            </a:r>
            <a:endParaRPr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Char char="●"/>
            </a:pPr>
            <a:r>
              <a:rPr lang="es-ES" sz="20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full time counselor</a:t>
            </a:r>
            <a:endParaRPr sz="20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Char char="●"/>
            </a:pPr>
            <a:r>
              <a:rPr lang="es-ES" sz="20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consults with staff members and parents regarding student social/emotional well being.</a:t>
            </a:r>
            <a:endParaRPr sz="20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Social Worker</a:t>
            </a:r>
            <a:endParaRPr sz="20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20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-help link school, home and community in helping student achieve success</a:t>
            </a:r>
            <a:endParaRPr sz="20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20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-work directly to support mental health intervention and support services</a:t>
            </a:r>
            <a:endParaRPr sz="20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11f54ae7e3e_0_39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11f54ae7e3e_0_39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Meg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f9fd7f2fcd_1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1f9fd7f2fcd_1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11f54ae7e3e_0_39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11f54ae7e3e_0_39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Meg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12096ce2de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12096ce2de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>
                <a:solidFill>
                  <a:schemeClr val="dk1"/>
                </a:solidFill>
              </a:rPr>
              <a:t>Meg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11f54ae7e3e_0_39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11f54ae7e3e_0_39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Intro ourselves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1f54ae7e3e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11f54ae7e3e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Meg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1f54ae7e3e_0_39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11f54ae7e3e_0_39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Curtis (events)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Curtis</a:t>
            </a:r>
            <a:endParaRPr/>
          </a:p>
        </p:txBody>
      </p:sp>
      <p:sp>
        <p:nvSpPr>
          <p:cNvPr id="151" name="Google Shape;15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11f54ae7e3e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11f54ae7e3e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Curtis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Meg</a:t>
            </a:r>
            <a:endParaRPr/>
          </a:p>
        </p:txBody>
      </p:sp>
      <p:sp>
        <p:nvSpPr>
          <p:cNvPr id="188" name="Google Shape;18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11f54ae7e3e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11f54ae7e3e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Meg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png"/><Relationship Id="rId7" Type="http://schemas.openxmlformats.org/officeDocument/2006/relationships/hyperlink" Target="https://twitter.com/SlidesManiaSM/" TargetMode="External"/><Relationship Id="rId12" Type="http://schemas.openxmlformats.org/officeDocument/2006/relationships/image" Target="../media/image8.png"/><Relationship Id="rId2" Type="http://schemas.openxmlformats.org/officeDocument/2006/relationships/hyperlink" Target="https://slidesmania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hyperlink" Target="https://www.instagram.com/slidesmania/" TargetMode="External"/><Relationship Id="rId5" Type="http://schemas.openxmlformats.org/officeDocument/2006/relationships/hyperlink" Target="https://www.facebook.com/SlidesManiaSM/" TargetMode="External"/><Relationship Id="rId10" Type="http://schemas.openxmlformats.org/officeDocument/2006/relationships/image" Target="../media/image7.png"/><Relationship Id="rId4" Type="http://schemas.openxmlformats.org/officeDocument/2006/relationships/hyperlink" Target="https://slidesmania.com/questions-powerpoint-google-slides/can-i-use-these-templates/" TargetMode="External"/><Relationship Id="rId9" Type="http://schemas.openxmlformats.org/officeDocument/2006/relationships/hyperlink" Target="https://www.pinterest.com/slidesmania/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5_Jefferson_Template_SlidesMania_1">
  <p:cSld name="Jefferson_1"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7;p2" descr="Imagen que contiene niño, persona, joven, sentado&#10;&#10;Descripción generada automáticamente"/>
          <p:cNvPicPr preferRelativeResize="0"/>
          <p:nvPr/>
        </p:nvPicPr>
        <p:blipFill rotWithShape="1">
          <a:blip r:embed="rId2">
            <a:alphaModFix/>
          </a:blip>
          <a:srcRect t="906" b="14858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;p2"/>
          <p:cNvSpPr/>
          <p:nvPr/>
        </p:nvSpPr>
        <p:spPr>
          <a:xfrm>
            <a:off x="494489" y="0"/>
            <a:ext cx="2800755" cy="1200726"/>
          </a:xfrm>
          <a:prstGeom prst="rect">
            <a:avLst/>
          </a:prstGeom>
          <a:solidFill>
            <a:srgbClr val="7FCFE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9;p2"/>
          <p:cNvSpPr/>
          <p:nvPr/>
        </p:nvSpPr>
        <p:spPr>
          <a:xfrm>
            <a:off x="3295244" y="0"/>
            <a:ext cx="2800755" cy="1200726"/>
          </a:xfrm>
          <a:prstGeom prst="rect">
            <a:avLst/>
          </a:prstGeom>
          <a:solidFill>
            <a:srgbClr val="E9C35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6096000" y="0"/>
            <a:ext cx="2800755" cy="1200726"/>
          </a:xfrm>
          <a:prstGeom prst="rect">
            <a:avLst/>
          </a:prstGeom>
          <a:solidFill>
            <a:srgbClr val="E9885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8896755" y="0"/>
            <a:ext cx="2800755" cy="1200726"/>
          </a:xfrm>
          <a:prstGeom prst="rect">
            <a:avLst/>
          </a:prstGeom>
          <a:solidFill>
            <a:srgbClr val="7DC39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567692" y="5218545"/>
            <a:ext cx="11129818" cy="1639455"/>
          </a:xfrm>
          <a:prstGeom prst="rect">
            <a:avLst/>
          </a:prstGeom>
          <a:solidFill>
            <a:srgbClr val="B2CB7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5_Jefferson_Template_SlidesMania_10">
  <p:cSld name="Jefferson_10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1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3" name="Google Shape;73;p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74" name="Google Shape;74;p12">
              <a:hlinkClick r:id="rId2"/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65600" y="331100"/>
              <a:ext cx="5101466" cy="22012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5" name="Google Shape;75;p12"/>
            <p:cNvSpPr txBox="1"/>
            <p:nvPr/>
          </p:nvSpPr>
          <p:spPr>
            <a:xfrm>
              <a:off x="463500" y="2858061"/>
              <a:ext cx="8956500" cy="244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Free </a:t>
              </a:r>
              <a:r>
                <a:rPr lang="es-ES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themes and templates for </a:t>
              </a:r>
              <a:r>
                <a:rPr lang="es-ES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Google Slides</a:t>
              </a:r>
              <a:r>
                <a:rPr lang="es-ES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 or </a:t>
              </a:r>
              <a:r>
                <a:rPr lang="es-ES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PowerPoint</a:t>
              </a: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3000" b="1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NOT to be sold as is or modified!</a:t>
              </a:r>
              <a:endParaRPr sz="3000" b="1">
                <a:solidFill>
                  <a:srgbClr val="FFCB25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27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Read </a:t>
              </a:r>
              <a:r>
                <a:rPr lang="es-ES" sz="2700" u="sng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  <a:hlinkClick r:id="rId4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FAQ</a:t>
              </a:r>
              <a:r>
                <a:rPr lang="es-ES" sz="4400" b="1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s-ES" sz="27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on slidesmania.com</a:t>
              </a:r>
              <a:endParaRPr sz="27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cxnSp>
          <p:nvCxnSpPr>
            <p:cNvPr id="76" name="Google Shape;76;p12"/>
            <p:cNvCxnSpPr/>
            <p:nvPr/>
          </p:nvCxnSpPr>
          <p:spPr>
            <a:xfrm>
              <a:off x="10423367" y="5688858"/>
              <a:ext cx="1495200" cy="12900"/>
            </a:xfrm>
            <a:prstGeom prst="straightConnector1">
              <a:avLst/>
            </a:prstGeom>
            <a:noFill/>
            <a:ln w="38100" cap="flat" cmpd="sng">
              <a:solidFill>
                <a:srgbClr val="FFCB2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77" name="Google Shape;77;p12">
              <a:hlinkClick r:id="rId5"/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982558" y="5912306"/>
              <a:ext cx="713232" cy="6378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" name="Google Shape;78;p12">
              <a:hlinkClick r:id="rId7"/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9764428" y="5916798"/>
              <a:ext cx="708660" cy="6288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" name="Google Shape;79;p12">
              <a:hlinkClick r:id="rId9"/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0541715" y="5905569"/>
              <a:ext cx="612648" cy="6243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0" name="Google Shape;80;p12">
              <a:hlinkClick r:id="rId11"/>
            </p:cNvPr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11219049" y="5916799"/>
              <a:ext cx="699516" cy="6019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1" name="Google Shape;81;p12"/>
            <p:cNvSpPr txBox="1"/>
            <p:nvPr/>
          </p:nvSpPr>
          <p:spPr>
            <a:xfrm>
              <a:off x="7072500" y="4813375"/>
              <a:ext cx="4915500" cy="100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2400" b="1">
                  <a:solidFill>
                    <a:srgbClr val="252525"/>
                  </a:solidFill>
                  <a:latin typeface="Homemade Apple"/>
                  <a:ea typeface="Homemade Apple"/>
                  <a:cs typeface="Homemade Apple"/>
                  <a:sym typeface="Homemade Apple"/>
                </a:rPr>
                <a:t>Sharing is caring!</a:t>
              </a:r>
              <a:endParaRPr sz="2400" b="1">
                <a:solidFill>
                  <a:srgbClr val="252525"/>
                </a:solidFill>
                <a:latin typeface="Homemade Apple"/>
                <a:ea typeface="Homemade Apple"/>
                <a:cs typeface="Homemade Apple"/>
                <a:sym typeface="Homemade Apple"/>
              </a:endParaRPr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5_Jefferson_Template_SlidesMania_2">
  <p:cSld name="Jefferson_8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>
            <a:off x="609599" y="2035277"/>
            <a:ext cx="900000" cy="900000"/>
          </a:xfrm>
          <a:prstGeom prst="rect">
            <a:avLst/>
          </a:prstGeom>
          <a:solidFill>
            <a:srgbClr val="E1C65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3"/>
          <p:cNvSpPr/>
          <p:nvPr/>
        </p:nvSpPr>
        <p:spPr>
          <a:xfrm>
            <a:off x="4344953" y="2035277"/>
            <a:ext cx="900000" cy="900000"/>
          </a:xfrm>
          <a:prstGeom prst="rect">
            <a:avLst/>
          </a:prstGeom>
          <a:solidFill>
            <a:srgbClr val="E78A6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3"/>
          <p:cNvSpPr/>
          <p:nvPr/>
        </p:nvSpPr>
        <p:spPr>
          <a:xfrm>
            <a:off x="8118867" y="2035277"/>
            <a:ext cx="900000" cy="900000"/>
          </a:xfrm>
          <a:prstGeom prst="rect">
            <a:avLst/>
          </a:prstGeom>
          <a:solidFill>
            <a:srgbClr val="7BC49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3"/>
          <p:cNvSpPr/>
          <p:nvPr/>
        </p:nvSpPr>
        <p:spPr>
          <a:xfrm>
            <a:off x="609599" y="4443510"/>
            <a:ext cx="900000" cy="900000"/>
          </a:xfrm>
          <a:prstGeom prst="rect">
            <a:avLst/>
          </a:prstGeom>
          <a:solidFill>
            <a:srgbClr val="86CCE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3"/>
          <p:cNvSpPr/>
          <p:nvPr/>
        </p:nvSpPr>
        <p:spPr>
          <a:xfrm>
            <a:off x="4344953" y="4443510"/>
            <a:ext cx="900000" cy="900000"/>
          </a:xfrm>
          <a:prstGeom prst="rect">
            <a:avLst/>
          </a:prstGeom>
          <a:solidFill>
            <a:srgbClr val="C998D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3"/>
          <p:cNvSpPr/>
          <p:nvPr/>
        </p:nvSpPr>
        <p:spPr>
          <a:xfrm>
            <a:off x="8118867" y="4443510"/>
            <a:ext cx="900000" cy="900000"/>
          </a:xfrm>
          <a:prstGeom prst="rect">
            <a:avLst/>
          </a:prstGeom>
          <a:solidFill>
            <a:srgbClr val="E17D7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5_Jefferson_Template_SlidesMania_3">
  <p:cSld name="Jefferson_6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/>
          <p:nvPr/>
        </p:nvSpPr>
        <p:spPr>
          <a:xfrm>
            <a:off x="146921" y="3825551"/>
            <a:ext cx="2868573" cy="2789851"/>
          </a:xfrm>
          <a:prstGeom prst="rect">
            <a:avLst/>
          </a:prstGeom>
          <a:solidFill>
            <a:srgbClr val="7FCFE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2;p4"/>
          <p:cNvSpPr/>
          <p:nvPr/>
        </p:nvSpPr>
        <p:spPr>
          <a:xfrm>
            <a:off x="3145440" y="3825398"/>
            <a:ext cx="2868573" cy="2790000"/>
          </a:xfrm>
          <a:prstGeom prst="rect">
            <a:avLst/>
          </a:prstGeom>
          <a:solidFill>
            <a:srgbClr val="E9C35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23;p4"/>
          <p:cNvSpPr/>
          <p:nvPr/>
        </p:nvSpPr>
        <p:spPr>
          <a:xfrm>
            <a:off x="6147479" y="3825398"/>
            <a:ext cx="2869200" cy="2790000"/>
          </a:xfrm>
          <a:prstGeom prst="rect">
            <a:avLst/>
          </a:prstGeom>
          <a:solidFill>
            <a:srgbClr val="E9885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4"/>
          <p:cNvSpPr/>
          <p:nvPr/>
        </p:nvSpPr>
        <p:spPr>
          <a:xfrm>
            <a:off x="9155984" y="3816067"/>
            <a:ext cx="2868574" cy="2790000"/>
          </a:xfrm>
          <a:prstGeom prst="rect">
            <a:avLst/>
          </a:prstGeom>
          <a:solidFill>
            <a:srgbClr val="7DC39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5;p4"/>
          <p:cNvSpPr/>
          <p:nvPr/>
        </p:nvSpPr>
        <p:spPr>
          <a:xfrm>
            <a:off x="145863" y="3429000"/>
            <a:ext cx="2868573" cy="601824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6;p4"/>
          <p:cNvSpPr/>
          <p:nvPr/>
        </p:nvSpPr>
        <p:spPr>
          <a:xfrm>
            <a:off x="3138224" y="3428998"/>
            <a:ext cx="2868573" cy="601824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7;p4"/>
          <p:cNvSpPr/>
          <p:nvPr/>
        </p:nvSpPr>
        <p:spPr>
          <a:xfrm>
            <a:off x="6148537" y="3428994"/>
            <a:ext cx="2869200" cy="601824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4"/>
          <p:cNvSpPr/>
          <p:nvPr/>
        </p:nvSpPr>
        <p:spPr>
          <a:xfrm>
            <a:off x="9157042" y="3419663"/>
            <a:ext cx="2868573" cy="601824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5_Jefferson_Template_SlidesMania_4">
  <p:cSld name="Jefferson_9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5"/>
          <p:cNvPicPr preferRelativeResize="0"/>
          <p:nvPr/>
        </p:nvPicPr>
        <p:blipFill rotWithShape="1">
          <a:blip r:embed="rId2">
            <a:alphaModFix/>
          </a:blip>
          <a:srcRect b="57103"/>
          <a:stretch/>
        </p:blipFill>
        <p:spPr>
          <a:xfrm>
            <a:off x="0" y="3916218"/>
            <a:ext cx="3376782" cy="2941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5"/>
          <p:cNvPicPr preferRelativeResize="0"/>
          <p:nvPr/>
        </p:nvPicPr>
        <p:blipFill rotWithShape="1">
          <a:blip r:embed="rId2">
            <a:alphaModFix/>
          </a:blip>
          <a:srcRect b="57103"/>
          <a:stretch/>
        </p:blipFill>
        <p:spPr>
          <a:xfrm>
            <a:off x="3376782" y="3916218"/>
            <a:ext cx="3376782" cy="2941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5"/>
          <p:cNvPicPr preferRelativeResize="0"/>
          <p:nvPr/>
        </p:nvPicPr>
        <p:blipFill rotWithShape="1">
          <a:blip r:embed="rId2">
            <a:alphaModFix/>
          </a:blip>
          <a:srcRect b="57103"/>
          <a:stretch/>
        </p:blipFill>
        <p:spPr>
          <a:xfrm>
            <a:off x="6753564" y="3916218"/>
            <a:ext cx="3376782" cy="2941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5"/>
          <p:cNvPicPr preferRelativeResize="0"/>
          <p:nvPr/>
        </p:nvPicPr>
        <p:blipFill rotWithShape="1">
          <a:blip r:embed="rId2">
            <a:alphaModFix/>
          </a:blip>
          <a:srcRect r="38945" b="57103"/>
          <a:stretch/>
        </p:blipFill>
        <p:spPr>
          <a:xfrm>
            <a:off x="10130346" y="3916218"/>
            <a:ext cx="2061654" cy="29417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5_Jefferson_Template_SlidesMania_5">
  <p:cSld name="Jefferson_3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"/>
          <p:cNvSpPr/>
          <p:nvPr/>
        </p:nvSpPr>
        <p:spPr>
          <a:xfrm>
            <a:off x="165394" y="4682836"/>
            <a:ext cx="11877637" cy="2175163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36;p6"/>
          <p:cNvSpPr/>
          <p:nvPr/>
        </p:nvSpPr>
        <p:spPr>
          <a:xfrm>
            <a:off x="165394" y="1756605"/>
            <a:ext cx="2868573" cy="2789851"/>
          </a:xfrm>
          <a:prstGeom prst="rect">
            <a:avLst/>
          </a:prstGeom>
          <a:solidFill>
            <a:srgbClr val="7FCFE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6"/>
          <p:cNvSpPr/>
          <p:nvPr/>
        </p:nvSpPr>
        <p:spPr>
          <a:xfrm>
            <a:off x="3163913" y="1756452"/>
            <a:ext cx="2868573" cy="2790000"/>
          </a:xfrm>
          <a:prstGeom prst="rect">
            <a:avLst/>
          </a:prstGeom>
          <a:solidFill>
            <a:srgbClr val="E9C35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38;p6"/>
          <p:cNvSpPr/>
          <p:nvPr/>
        </p:nvSpPr>
        <p:spPr>
          <a:xfrm>
            <a:off x="6165952" y="1756452"/>
            <a:ext cx="2869200" cy="2790000"/>
          </a:xfrm>
          <a:prstGeom prst="rect">
            <a:avLst/>
          </a:prstGeom>
          <a:solidFill>
            <a:srgbClr val="E9885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39;p6"/>
          <p:cNvSpPr/>
          <p:nvPr/>
        </p:nvSpPr>
        <p:spPr>
          <a:xfrm>
            <a:off x="9174457" y="1747121"/>
            <a:ext cx="2868574" cy="2790000"/>
          </a:xfrm>
          <a:prstGeom prst="rect">
            <a:avLst/>
          </a:prstGeom>
          <a:solidFill>
            <a:srgbClr val="7DC39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5_Jefferson_Template_SlidesMania_6">
  <p:cSld name="Jefferson_2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/>
          <p:nvPr/>
        </p:nvSpPr>
        <p:spPr>
          <a:xfrm>
            <a:off x="192823" y="3818268"/>
            <a:ext cx="2868573" cy="2789851"/>
          </a:xfrm>
          <a:prstGeom prst="rect">
            <a:avLst/>
          </a:prstGeom>
          <a:solidFill>
            <a:srgbClr val="7FCFE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42;p7"/>
          <p:cNvSpPr/>
          <p:nvPr/>
        </p:nvSpPr>
        <p:spPr>
          <a:xfrm>
            <a:off x="3191342" y="3818115"/>
            <a:ext cx="2868573" cy="2790000"/>
          </a:xfrm>
          <a:prstGeom prst="rect">
            <a:avLst/>
          </a:prstGeom>
          <a:solidFill>
            <a:srgbClr val="E9C35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43;p7"/>
          <p:cNvSpPr/>
          <p:nvPr/>
        </p:nvSpPr>
        <p:spPr>
          <a:xfrm>
            <a:off x="6193381" y="3818115"/>
            <a:ext cx="2869200" cy="2790000"/>
          </a:xfrm>
          <a:prstGeom prst="rect">
            <a:avLst/>
          </a:prstGeom>
          <a:solidFill>
            <a:srgbClr val="E9885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44;p7"/>
          <p:cNvSpPr/>
          <p:nvPr/>
        </p:nvSpPr>
        <p:spPr>
          <a:xfrm>
            <a:off x="9201886" y="3808784"/>
            <a:ext cx="2868574" cy="2790000"/>
          </a:xfrm>
          <a:prstGeom prst="rect">
            <a:avLst/>
          </a:prstGeom>
          <a:solidFill>
            <a:srgbClr val="7DC39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45;p7"/>
          <p:cNvSpPr/>
          <p:nvPr/>
        </p:nvSpPr>
        <p:spPr>
          <a:xfrm>
            <a:off x="8254460" y="1609164"/>
            <a:ext cx="3816000" cy="2050486"/>
          </a:xfrm>
          <a:prstGeom prst="rect">
            <a:avLst/>
          </a:prstGeom>
          <a:solidFill>
            <a:srgbClr val="C998D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46;p7"/>
          <p:cNvSpPr/>
          <p:nvPr/>
        </p:nvSpPr>
        <p:spPr>
          <a:xfrm>
            <a:off x="192823" y="1609174"/>
            <a:ext cx="3816944" cy="2050476"/>
          </a:xfrm>
          <a:prstGeom prst="rect">
            <a:avLst/>
          </a:prstGeom>
          <a:solidFill>
            <a:srgbClr val="E17D7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47;p7"/>
          <p:cNvSpPr/>
          <p:nvPr/>
        </p:nvSpPr>
        <p:spPr>
          <a:xfrm>
            <a:off x="4169915" y="1616364"/>
            <a:ext cx="3924000" cy="2050476"/>
          </a:xfrm>
          <a:prstGeom prst="rect">
            <a:avLst/>
          </a:prstGeom>
          <a:solidFill>
            <a:srgbClr val="7DC39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5_Jefferson_Template_SlidesMania_7">
  <p:cSld name="Jefferson_5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8"/>
          <p:cNvSpPr/>
          <p:nvPr/>
        </p:nvSpPr>
        <p:spPr>
          <a:xfrm>
            <a:off x="391885" y="3870627"/>
            <a:ext cx="3806889" cy="2558159"/>
          </a:xfrm>
          <a:prstGeom prst="rect">
            <a:avLst/>
          </a:prstGeom>
          <a:solidFill>
            <a:srgbClr val="86CCE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50;p8"/>
          <p:cNvSpPr/>
          <p:nvPr/>
        </p:nvSpPr>
        <p:spPr>
          <a:xfrm>
            <a:off x="8003927" y="1710625"/>
            <a:ext cx="3796187" cy="2464864"/>
          </a:xfrm>
          <a:prstGeom prst="rect">
            <a:avLst/>
          </a:prstGeom>
          <a:solidFill>
            <a:srgbClr val="C998D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51;p8"/>
          <p:cNvSpPr/>
          <p:nvPr/>
        </p:nvSpPr>
        <p:spPr>
          <a:xfrm>
            <a:off x="4272550" y="4322619"/>
            <a:ext cx="3657600" cy="2106168"/>
          </a:xfrm>
          <a:prstGeom prst="rect">
            <a:avLst/>
          </a:prstGeom>
          <a:solidFill>
            <a:srgbClr val="E17D7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52;p8"/>
          <p:cNvSpPr/>
          <p:nvPr/>
        </p:nvSpPr>
        <p:spPr>
          <a:xfrm>
            <a:off x="4272550" y="1710625"/>
            <a:ext cx="3657600" cy="2530788"/>
          </a:xfrm>
          <a:prstGeom prst="rect">
            <a:avLst/>
          </a:prstGeom>
          <a:solidFill>
            <a:srgbClr val="7DC39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5_Jefferson_Template_SlidesMania_8">
  <p:cSld name="Jefferson_7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oogle Shape;54;p9"/>
          <p:cNvGrpSpPr/>
          <p:nvPr/>
        </p:nvGrpSpPr>
        <p:grpSpPr>
          <a:xfrm>
            <a:off x="145863" y="1699491"/>
            <a:ext cx="11879752" cy="4915913"/>
            <a:chOff x="145863" y="3419663"/>
            <a:chExt cx="11879752" cy="3195739"/>
          </a:xfrm>
        </p:grpSpPr>
        <p:sp>
          <p:nvSpPr>
            <p:cNvPr id="55" name="Google Shape;55;p9"/>
            <p:cNvSpPr/>
            <p:nvPr/>
          </p:nvSpPr>
          <p:spPr>
            <a:xfrm>
              <a:off x="146921" y="3825551"/>
              <a:ext cx="2868573" cy="2789851"/>
            </a:xfrm>
            <a:prstGeom prst="rect">
              <a:avLst/>
            </a:prstGeom>
            <a:solidFill>
              <a:srgbClr val="7FCFE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56;p9"/>
            <p:cNvSpPr/>
            <p:nvPr/>
          </p:nvSpPr>
          <p:spPr>
            <a:xfrm>
              <a:off x="3145440" y="3825398"/>
              <a:ext cx="2868573" cy="2790000"/>
            </a:xfrm>
            <a:prstGeom prst="rect">
              <a:avLst/>
            </a:prstGeom>
            <a:solidFill>
              <a:srgbClr val="E9C3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9"/>
            <p:cNvSpPr/>
            <p:nvPr/>
          </p:nvSpPr>
          <p:spPr>
            <a:xfrm>
              <a:off x="6147479" y="3825398"/>
              <a:ext cx="2869200" cy="2790000"/>
            </a:xfrm>
            <a:prstGeom prst="rect">
              <a:avLst/>
            </a:prstGeom>
            <a:solidFill>
              <a:srgbClr val="E9885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9"/>
            <p:cNvSpPr/>
            <p:nvPr/>
          </p:nvSpPr>
          <p:spPr>
            <a:xfrm>
              <a:off x="9155984" y="3816067"/>
              <a:ext cx="2868574" cy="2790000"/>
            </a:xfrm>
            <a:prstGeom prst="rect">
              <a:avLst/>
            </a:prstGeom>
            <a:solidFill>
              <a:srgbClr val="7DC39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9"/>
            <p:cNvSpPr/>
            <p:nvPr/>
          </p:nvSpPr>
          <p:spPr>
            <a:xfrm>
              <a:off x="145863" y="3429000"/>
              <a:ext cx="2868573" cy="601824"/>
            </a:xfrm>
            <a:prstGeom prst="rect">
              <a:avLst/>
            </a:prstGeom>
            <a:solidFill>
              <a:srgbClr val="3F3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9"/>
            <p:cNvSpPr/>
            <p:nvPr/>
          </p:nvSpPr>
          <p:spPr>
            <a:xfrm>
              <a:off x="3138224" y="3428998"/>
              <a:ext cx="2868573" cy="601824"/>
            </a:xfrm>
            <a:prstGeom prst="rect">
              <a:avLst/>
            </a:prstGeom>
            <a:solidFill>
              <a:srgbClr val="3F3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9"/>
            <p:cNvSpPr/>
            <p:nvPr/>
          </p:nvSpPr>
          <p:spPr>
            <a:xfrm>
              <a:off x="6148537" y="3428994"/>
              <a:ext cx="2869200" cy="601824"/>
            </a:xfrm>
            <a:prstGeom prst="rect">
              <a:avLst/>
            </a:prstGeom>
            <a:solidFill>
              <a:srgbClr val="3F3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62;p9"/>
            <p:cNvSpPr/>
            <p:nvPr/>
          </p:nvSpPr>
          <p:spPr>
            <a:xfrm>
              <a:off x="9157042" y="3419663"/>
              <a:ext cx="2868573" cy="601824"/>
            </a:xfrm>
            <a:prstGeom prst="rect">
              <a:avLst/>
            </a:prstGeom>
            <a:solidFill>
              <a:srgbClr val="3F3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5_Jefferson_Template_SlidesMania_9">
  <p:cSld name="Jefferson_4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oogle Shape;64;p10"/>
          <p:cNvGrpSpPr/>
          <p:nvPr/>
        </p:nvGrpSpPr>
        <p:grpSpPr>
          <a:xfrm rot="10800000" flipH="1">
            <a:off x="165394" y="1747121"/>
            <a:ext cx="11877637" cy="5110878"/>
            <a:chOff x="165394" y="1747121"/>
            <a:chExt cx="11877637" cy="5110878"/>
          </a:xfrm>
        </p:grpSpPr>
        <p:sp>
          <p:nvSpPr>
            <p:cNvPr id="65" name="Google Shape;65;p10"/>
            <p:cNvSpPr/>
            <p:nvPr/>
          </p:nvSpPr>
          <p:spPr>
            <a:xfrm>
              <a:off x="165394" y="4682836"/>
              <a:ext cx="11877637" cy="2175163"/>
            </a:xfrm>
            <a:prstGeom prst="rect">
              <a:avLst/>
            </a:prstGeom>
            <a:solidFill>
              <a:srgbClr val="3F3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66;p10"/>
            <p:cNvSpPr/>
            <p:nvPr/>
          </p:nvSpPr>
          <p:spPr>
            <a:xfrm>
              <a:off x="165394" y="1756605"/>
              <a:ext cx="2868573" cy="2789851"/>
            </a:xfrm>
            <a:prstGeom prst="rect">
              <a:avLst/>
            </a:prstGeom>
            <a:solidFill>
              <a:srgbClr val="7FCFE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p10"/>
            <p:cNvSpPr/>
            <p:nvPr/>
          </p:nvSpPr>
          <p:spPr>
            <a:xfrm>
              <a:off x="3163913" y="1756452"/>
              <a:ext cx="2868573" cy="2790000"/>
            </a:xfrm>
            <a:prstGeom prst="rect">
              <a:avLst/>
            </a:prstGeom>
            <a:solidFill>
              <a:srgbClr val="E9C3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68;p10"/>
            <p:cNvSpPr/>
            <p:nvPr/>
          </p:nvSpPr>
          <p:spPr>
            <a:xfrm>
              <a:off x="6165952" y="1756452"/>
              <a:ext cx="2869200" cy="2790000"/>
            </a:xfrm>
            <a:prstGeom prst="rect">
              <a:avLst/>
            </a:prstGeom>
            <a:solidFill>
              <a:srgbClr val="E9885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69;p10"/>
            <p:cNvSpPr/>
            <p:nvPr/>
          </p:nvSpPr>
          <p:spPr>
            <a:xfrm>
              <a:off x="9174457" y="1747121"/>
              <a:ext cx="2868574" cy="2790000"/>
            </a:xfrm>
            <a:prstGeom prst="rect">
              <a:avLst/>
            </a:prstGeom>
            <a:solidFill>
              <a:srgbClr val="7DC39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dst.org/resources/attendance-procedures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campussuite-storage.s3.amazonaws.com/prod/15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5" Type="http://schemas.openxmlformats.org/officeDocument/2006/relationships/hyperlink" Target="https://www.sdst.org/departments/health-services/health-portal" TargetMode="External"/><Relationship Id="rId4" Type="http://schemas.openxmlformats.org/officeDocument/2006/relationships/hyperlink" Target="https://campussuite-storage.s3.amazonaws.com/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4"/>
          <p:cNvSpPr txBox="1"/>
          <p:nvPr/>
        </p:nvSpPr>
        <p:spPr>
          <a:xfrm>
            <a:off x="782525" y="5786875"/>
            <a:ext cx="104988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54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Kindergarten Orientation Night</a:t>
            </a:r>
            <a:endParaRPr/>
          </a:p>
        </p:txBody>
      </p:sp>
      <p:sp>
        <p:nvSpPr>
          <p:cNvPr id="94" name="Google Shape;94;p14"/>
          <p:cNvSpPr txBox="1"/>
          <p:nvPr/>
        </p:nvSpPr>
        <p:spPr>
          <a:xfrm>
            <a:off x="1483568" y="419878"/>
            <a:ext cx="1641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SUBJECT ONE</a:t>
            </a:r>
            <a:endParaRPr/>
          </a:p>
        </p:txBody>
      </p:sp>
      <p:sp>
        <p:nvSpPr>
          <p:cNvPr id="95" name="Google Shape;95;p14"/>
          <p:cNvSpPr txBox="1"/>
          <p:nvPr/>
        </p:nvSpPr>
        <p:spPr>
          <a:xfrm>
            <a:off x="4276532" y="419878"/>
            <a:ext cx="1680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SUBJECT TWO</a:t>
            </a:r>
            <a:endParaRPr/>
          </a:p>
        </p:txBody>
      </p:sp>
      <p:sp>
        <p:nvSpPr>
          <p:cNvPr id="96" name="Google Shape;96;p14"/>
          <p:cNvSpPr txBox="1"/>
          <p:nvPr/>
        </p:nvSpPr>
        <p:spPr>
          <a:xfrm>
            <a:off x="6786467" y="419878"/>
            <a:ext cx="1904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SUBJECT THREE</a:t>
            </a:r>
            <a:endParaRPr/>
          </a:p>
        </p:txBody>
      </p:sp>
      <p:sp>
        <p:nvSpPr>
          <p:cNvPr id="97" name="Google Shape;97;p14"/>
          <p:cNvSpPr txBox="1"/>
          <p:nvPr/>
        </p:nvSpPr>
        <p:spPr>
          <a:xfrm>
            <a:off x="9644742" y="419878"/>
            <a:ext cx="1768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SUBJECT FOUR</a:t>
            </a:r>
            <a:endParaRPr/>
          </a:p>
        </p:txBody>
      </p:sp>
      <p:grpSp>
        <p:nvGrpSpPr>
          <p:cNvPr id="98" name="Google Shape;98;p14"/>
          <p:cNvGrpSpPr/>
          <p:nvPr/>
        </p:nvGrpSpPr>
        <p:grpSpPr>
          <a:xfrm>
            <a:off x="9002086" y="252745"/>
            <a:ext cx="741967" cy="733017"/>
            <a:chOff x="3171000" y="4021950"/>
            <a:chExt cx="268100" cy="265875"/>
          </a:xfrm>
        </p:grpSpPr>
        <p:sp>
          <p:nvSpPr>
            <p:cNvPr id="99" name="Google Shape;99;p14"/>
            <p:cNvSpPr/>
            <p:nvPr/>
          </p:nvSpPr>
          <p:spPr>
            <a:xfrm>
              <a:off x="3171000" y="4058525"/>
              <a:ext cx="230200" cy="229300"/>
            </a:xfrm>
            <a:custGeom>
              <a:avLst/>
              <a:gdLst/>
              <a:ahLst/>
              <a:cxnLst/>
              <a:rect l="l" t="t" r="r" b="b"/>
              <a:pathLst>
                <a:path w="9208" h="9172" extrusionOk="0">
                  <a:moveTo>
                    <a:pt x="1782" y="6720"/>
                  </a:moveTo>
                  <a:cubicBezTo>
                    <a:pt x="1957" y="6720"/>
                    <a:pt x="2130" y="6787"/>
                    <a:pt x="2266" y="6923"/>
                  </a:cubicBezTo>
                  <a:cubicBezTo>
                    <a:pt x="2534" y="7191"/>
                    <a:pt x="2534" y="7619"/>
                    <a:pt x="2266" y="7869"/>
                  </a:cubicBezTo>
                  <a:lnTo>
                    <a:pt x="1142" y="8244"/>
                  </a:lnTo>
                  <a:lnTo>
                    <a:pt x="928" y="8047"/>
                  </a:lnTo>
                  <a:lnTo>
                    <a:pt x="1303" y="6905"/>
                  </a:lnTo>
                  <a:cubicBezTo>
                    <a:pt x="1443" y="6783"/>
                    <a:pt x="1614" y="6720"/>
                    <a:pt x="1782" y="6720"/>
                  </a:cubicBezTo>
                  <a:close/>
                  <a:moveTo>
                    <a:pt x="7494" y="0"/>
                  </a:moveTo>
                  <a:lnTo>
                    <a:pt x="839" y="6656"/>
                  </a:lnTo>
                  <a:lnTo>
                    <a:pt x="0" y="9171"/>
                  </a:lnTo>
                  <a:lnTo>
                    <a:pt x="2552" y="8333"/>
                  </a:lnTo>
                  <a:lnTo>
                    <a:pt x="9207" y="1695"/>
                  </a:lnTo>
                  <a:lnTo>
                    <a:pt x="7494" y="0"/>
                  </a:lnTo>
                  <a:close/>
                </a:path>
              </a:pathLst>
            </a:custGeom>
            <a:solidFill>
              <a:srgbClr val="91E3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14"/>
            <p:cNvSpPr/>
            <p:nvPr/>
          </p:nvSpPr>
          <p:spPr>
            <a:xfrm>
              <a:off x="3367725" y="4021950"/>
              <a:ext cx="71375" cy="69150"/>
            </a:xfrm>
            <a:custGeom>
              <a:avLst/>
              <a:gdLst/>
              <a:ahLst/>
              <a:cxnLst/>
              <a:rect l="l" t="t" r="r" b="b"/>
              <a:pathLst>
                <a:path w="2855" h="2766" extrusionOk="0">
                  <a:moveTo>
                    <a:pt x="1320" y="0"/>
                  </a:moveTo>
                  <a:cubicBezTo>
                    <a:pt x="1187" y="0"/>
                    <a:pt x="1053" y="54"/>
                    <a:pt x="946" y="161"/>
                  </a:cubicBezTo>
                  <a:lnTo>
                    <a:pt x="0" y="1089"/>
                  </a:lnTo>
                  <a:lnTo>
                    <a:pt x="1695" y="2766"/>
                  </a:lnTo>
                  <a:lnTo>
                    <a:pt x="2623" y="1838"/>
                  </a:lnTo>
                  <a:cubicBezTo>
                    <a:pt x="2855" y="1642"/>
                    <a:pt x="2855" y="1303"/>
                    <a:pt x="2641" y="1106"/>
                  </a:cubicBezTo>
                  <a:lnTo>
                    <a:pt x="1695" y="161"/>
                  </a:lnTo>
                  <a:cubicBezTo>
                    <a:pt x="1588" y="54"/>
                    <a:pt x="1454" y="0"/>
                    <a:pt x="1320" y="0"/>
                  </a:cubicBezTo>
                  <a:close/>
                </a:path>
              </a:pathLst>
            </a:custGeom>
            <a:solidFill>
              <a:srgbClr val="91E3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" name="Google Shape;101;p14"/>
          <p:cNvSpPr/>
          <p:nvPr/>
        </p:nvSpPr>
        <p:spPr>
          <a:xfrm>
            <a:off x="6187533" y="162048"/>
            <a:ext cx="825891" cy="824067"/>
          </a:xfrm>
          <a:custGeom>
            <a:avLst/>
            <a:gdLst/>
            <a:ahLst/>
            <a:cxnLst/>
            <a:rect l="l" t="t" r="r" b="b"/>
            <a:pathLst>
              <a:path w="11937" h="11956" extrusionOk="0">
                <a:moveTo>
                  <a:pt x="9225" y="1125"/>
                </a:moveTo>
                <a:lnTo>
                  <a:pt x="10831" y="2730"/>
                </a:lnTo>
                <a:lnTo>
                  <a:pt x="9814" y="3747"/>
                </a:lnTo>
                <a:lnTo>
                  <a:pt x="8975" y="2927"/>
                </a:lnTo>
                <a:lnTo>
                  <a:pt x="8583" y="3301"/>
                </a:lnTo>
                <a:lnTo>
                  <a:pt x="9421" y="4140"/>
                </a:lnTo>
                <a:lnTo>
                  <a:pt x="8368" y="5175"/>
                </a:lnTo>
                <a:lnTo>
                  <a:pt x="7548" y="4354"/>
                </a:lnTo>
                <a:lnTo>
                  <a:pt x="7173" y="4729"/>
                </a:lnTo>
                <a:lnTo>
                  <a:pt x="8012" y="5550"/>
                </a:lnTo>
                <a:lnTo>
                  <a:pt x="6977" y="6584"/>
                </a:lnTo>
                <a:lnTo>
                  <a:pt x="6138" y="5764"/>
                </a:lnTo>
                <a:lnTo>
                  <a:pt x="5763" y="6138"/>
                </a:lnTo>
                <a:lnTo>
                  <a:pt x="6602" y="6959"/>
                </a:lnTo>
                <a:lnTo>
                  <a:pt x="5549" y="7994"/>
                </a:lnTo>
                <a:lnTo>
                  <a:pt x="4728" y="7173"/>
                </a:lnTo>
                <a:lnTo>
                  <a:pt x="4354" y="7548"/>
                </a:lnTo>
                <a:lnTo>
                  <a:pt x="5175" y="8369"/>
                </a:lnTo>
                <a:lnTo>
                  <a:pt x="4140" y="9404"/>
                </a:lnTo>
                <a:lnTo>
                  <a:pt x="3319" y="8583"/>
                </a:lnTo>
                <a:lnTo>
                  <a:pt x="2944" y="8958"/>
                </a:lnTo>
                <a:lnTo>
                  <a:pt x="3765" y="9778"/>
                </a:lnTo>
                <a:lnTo>
                  <a:pt x="2748" y="10795"/>
                </a:lnTo>
                <a:lnTo>
                  <a:pt x="1160" y="9207"/>
                </a:lnTo>
                <a:lnTo>
                  <a:pt x="9225" y="1125"/>
                </a:lnTo>
                <a:close/>
                <a:moveTo>
                  <a:pt x="9225" y="1"/>
                </a:moveTo>
                <a:lnTo>
                  <a:pt x="0" y="9225"/>
                </a:lnTo>
                <a:lnTo>
                  <a:pt x="2730" y="11955"/>
                </a:lnTo>
                <a:lnTo>
                  <a:pt x="11937" y="2748"/>
                </a:lnTo>
                <a:lnTo>
                  <a:pt x="9225" y="1"/>
                </a:lnTo>
                <a:close/>
              </a:path>
            </a:pathLst>
          </a:custGeom>
          <a:solidFill>
            <a:srgbClr val="F9CB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14"/>
          <p:cNvSpPr/>
          <p:nvPr/>
        </p:nvSpPr>
        <p:spPr>
          <a:xfrm>
            <a:off x="3539465" y="251986"/>
            <a:ext cx="737054" cy="734534"/>
          </a:xfrm>
          <a:custGeom>
            <a:avLst/>
            <a:gdLst/>
            <a:ahLst/>
            <a:cxnLst/>
            <a:rect l="l" t="t" r="r" b="b"/>
            <a:pathLst>
              <a:path w="10653" h="10657" extrusionOk="0">
                <a:moveTo>
                  <a:pt x="6254" y="823"/>
                </a:moveTo>
                <a:cubicBezTo>
                  <a:pt x="6352" y="823"/>
                  <a:pt x="6452" y="841"/>
                  <a:pt x="6549" y="879"/>
                </a:cubicBezTo>
                <a:cubicBezTo>
                  <a:pt x="6959" y="1040"/>
                  <a:pt x="7155" y="1504"/>
                  <a:pt x="6977" y="1914"/>
                </a:cubicBezTo>
                <a:cubicBezTo>
                  <a:pt x="6867" y="2217"/>
                  <a:pt x="6554" y="2414"/>
                  <a:pt x="6237" y="2414"/>
                </a:cubicBezTo>
                <a:cubicBezTo>
                  <a:pt x="6143" y="2414"/>
                  <a:pt x="6049" y="2397"/>
                  <a:pt x="5960" y="2360"/>
                </a:cubicBezTo>
                <a:cubicBezTo>
                  <a:pt x="5532" y="2200"/>
                  <a:pt x="5353" y="1736"/>
                  <a:pt x="5514" y="1325"/>
                </a:cubicBezTo>
                <a:cubicBezTo>
                  <a:pt x="5636" y="1012"/>
                  <a:pt x="5936" y="823"/>
                  <a:pt x="6254" y="823"/>
                </a:cubicBezTo>
                <a:close/>
                <a:moveTo>
                  <a:pt x="9047" y="3609"/>
                </a:moveTo>
                <a:cubicBezTo>
                  <a:pt x="9493" y="3609"/>
                  <a:pt x="9849" y="3966"/>
                  <a:pt x="9849" y="4394"/>
                </a:cubicBezTo>
                <a:cubicBezTo>
                  <a:pt x="9849" y="4840"/>
                  <a:pt x="9493" y="5197"/>
                  <a:pt x="9047" y="5197"/>
                </a:cubicBezTo>
                <a:cubicBezTo>
                  <a:pt x="8618" y="5197"/>
                  <a:pt x="8244" y="4840"/>
                  <a:pt x="8244" y="4394"/>
                </a:cubicBezTo>
                <a:cubicBezTo>
                  <a:pt x="8244" y="3966"/>
                  <a:pt x="8618" y="3609"/>
                  <a:pt x="9047" y="3609"/>
                </a:cubicBezTo>
                <a:close/>
                <a:moveTo>
                  <a:pt x="5585" y="4662"/>
                </a:moveTo>
                <a:cubicBezTo>
                  <a:pt x="5817" y="4662"/>
                  <a:pt x="5978" y="4840"/>
                  <a:pt x="5978" y="5072"/>
                </a:cubicBezTo>
                <a:cubicBezTo>
                  <a:pt x="5978" y="5304"/>
                  <a:pt x="5817" y="5465"/>
                  <a:pt x="5585" y="5465"/>
                </a:cubicBezTo>
                <a:cubicBezTo>
                  <a:pt x="5371" y="5465"/>
                  <a:pt x="5193" y="5304"/>
                  <a:pt x="5193" y="5072"/>
                </a:cubicBezTo>
                <a:cubicBezTo>
                  <a:pt x="5193" y="4840"/>
                  <a:pt x="5371" y="4662"/>
                  <a:pt x="5585" y="4662"/>
                </a:cubicBezTo>
                <a:close/>
                <a:moveTo>
                  <a:pt x="6272" y="0"/>
                </a:moveTo>
                <a:cubicBezTo>
                  <a:pt x="5644" y="0"/>
                  <a:pt x="5041" y="377"/>
                  <a:pt x="4782" y="1004"/>
                </a:cubicBezTo>
                <a:cubicBezTo>
                  <a:pt x="4443" y="1807"/>
                  <a:pt x="4853" y="2735"/>
                  <a:pt x="5656" y="3074"/>
                </a:cubicBezTo>
                <a:cubicBezTo>
                  <a:pt x="5817" y="3145"/>
                  <a:pt x="5978" y="3163"/>
                  <a:pt x="6138" y="3181"/>
                </a:cubicBezTo>
                <a:lnTo>
                  <a:pt x="4943" y="4376"/>
                </a:lnTo>
                <a:lnTo>
                  <a:pt x="4639" y="5036"/>
                </a:lnTo>
                <a:lnTo>
                  <a:pt x="803" y="7195"/>
                </a:lnTo>
                <a:lnTo>
                  <a:pt x="0" y="8534"/>
                </a:lnTo>
                <a:lnTo>
                  <a:pt x="3854" y="6803"/>
                </a:lnTo>
                <a:lnTo>
                  <a:pt x="2124" y="10657"/>
                </a:lnTo>
                <a:lnTo>
                  <a:pt x="2124" y="10657"/>
                </a:lnTo>
                <a:lnTo>
                  <a:pt x="3462" y="9854"/>
                </a:lnTo>
                <a:lnTo>
                  <a:pt x="5603" y="6036"/>
                </a:lnTo>
                <a:lnTo>
                  <a:pt x="6245" y="5732"/>
                </a:lnTo>
                <a:lnTo>
                  <a:pt x="7459" y="4537"/>
                </a:lnTo>
                <a:cubicBezTo>
                  <a:pt x="7512" y="5376"/>
                  <a:pt x="8208" y="6000"/>
                  <a:pt x="9047" y="6000"/>
                </a:cubicBezTo>
                <a:cubicBezTo>
                  <a:pt x="9939" y="6000"/>
                  <a:pt x="10652" y="5286"/>
                  <a:pt x="10652" y="4394"/>
                </a:cubicBezTo>
                <a:cubicBezTo>
                  <a:pt x="10652" y="3520"/>
                  <a:pt x="9939" y="2806"/>
                  <a:pt x="9047" y="2806"/>
                </a:cubicBezTo>
                <a:cubicBezTo>
                  <a:pt x="8708" y="2806"/>
                  <a:pt x="8386" y="2913"/>
                  <a:pt x="8119" y="3109"/>
                </a:cubicBezTo>
                <a:lnTo>
                  <a:pt x="6834" y="3823"/>
                </a:lnTo>
                <a:lnTo>
                  <a:pt x="7548" y="2539"/>
                </a:lnTo>
                <a:cubicBezTo>
                  <a:pt x="7619" y="2431"/>
                  <a:pt x="7690" y="2307"/>
                  <a:pt x="7726" y="2200"/>
                </a:cubicBezTo>
                <a:cubicBezTo>
                  <a:pt x="8065" y="1379"/>
                  <a:pt x="7673" y="451"/>
                  <a:pt x="6852" y="112"/>
                </a:cubicBezTo>
                <a:cubicBezTo>
                  <a:pt x="6662" y="36"/>
                  <a:pt x="6466" y="0"/>
                  <a:pt x="6272" y="0"/>
                </a:cubicBezTo>
                <a:close/>
              </a:path>
            </a:pathLst>
          </a:custGeom>
          <a:solidFill>
            <a:srgbClr val="FFE5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3" name="Google Shape;103;p14"/>
          <p:cNvGrpSpPr/>
          <p:nvPr/>
        </p:nvGrpSpPr>
        <p:grpSpPr>
          <a:xfrm>
            <a:off x="717779" y="255852"/>
            <a:ext cx="700039" cy="697383"/>
            <a:chOff x="5684575" y="4038000"/>
            <a:chExt cx="252950" cy="252950"/>
          </a:xfrm>
        </p:grpSpPr>
        <p:sp>
          <p:nvSpPr>
            <p:cNvPr id="104" name="Google Shape;104;p14"/>
            <p:cNvSpPr/>
            <p:nvPr/>
          </p:nvSpPr>
          <p:spPr>
            <a:xfrm>
              <a:off x="5684575" y="4038000"/>
              <a:ext cx="252950" cy="252950"/>
            </a:xfrm>
            <a:custGeom>
              <a:avLst/>
              <a:gdLst/>
              <a:ahLst/>
              <a:cxnLst/>
              <a:rect l="l" t="t" r="r" b="b"/>
              <a:pathLst>
                <a:path w="10118" h="10118" extrusionOk="0">
                  <a:moveTo>
                    <a:pt x="5068" y="803"/>
                  </a:moveTo>
                  <a:cubicBezTo>
                    <a:pt x="7405" y="803"/>
                    <a:pt x="9332" y="2730"/>
                    <a:pt x="9332" y="5068"/>
                  </a:cubicBezTo>
                  <a:cubicBezTo>
                    <a:pt x="9332" y="7405"/>
                    <a:pt x="7405" y="9314"/>
                    <a:pt x="5068" y="9314"/>
                  </a:cubicBezTo>
                  <a:cubicBezTo>
                    <a:pt x="2731" y="9314"/>
                    <a:pt x="804" y="7405"/>
                    <a:pt x="804" y="5068"/>
                  </a:cubicBezTo>
                  <a:cubicBezTo>
                    <a:pt x="804" y="2730"/>
                    <a:pt x="2731" y="803"/>
                    <a:pt x="5068" y="803"/>
                  </a:cubicBezTo>
                  <a:close/>
                  <a:moveTo>
                    <a:pt x="5068" y="1"/>
                  </a:moveTo>
                  <a:cubicBezTo>
                    <a:pt x="2267" y="1"/>
                    <a:pt x="1" y="2267"/>
                    <a:pt x="1" y="5068"/>
                  </a:cubicBezTo>
                  <a:cubicBezTo>
                    <a:pt x="1" y="7851"/>
                    <a:pt x="2267" y="10117"/>
                    <a:pt x="5068" y="10117"/>
                  </a:cubicBezTo>
                  <a:cubicBezTo>
                    <a:pt x="7851" y="10117"/>
                    <a:pt x="10118" y="7851"/>
                    <a:pt x="10118" y="5068"/>
                  </a:cubicBezTo>
                  <a:cubicBezTo>
                    <a:pt x="10118" y="2267"/>
                    <a:pt x="7851" y="1"/>
                    <a:pt x="5068" y="1"/>
                  </a:cubicBezTo>
                  <a:close/>
                </a:path>
              </a:pathLst>
            </a:custGeom>
            <a:solidFill>
              <a:srgbClr val="CFE2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14"/>
            <p:cNvSpPr/>
            <p:nvPr/>
          </p:nvSpPr>
          <p:spPr>
            <a:xfrm>
              <a:off x="5804575" y="4097775"/>
              <a:ext cx="58000" cy="118225"/>
            </a:xfrm>
            <a:custGeom>
              <a:avLst/>
              <a:gdLst/>
              <a:ahLst/>
              <a:cxnLst/>
              <a:rect l="l" t="t" r="r" b="b"/>
              <a:pathLst>
                <a:path w="2320" h="4729" extrusionOk="0">
                  <a:moveTo>
                    <a:pt x="0" y="0"/>
                  </a:moveTo>
                  <a:lnTo>
                    <a:pt x="0" y="2677"/>
                  </a:lnTo>
                  <a:cubicBezTo>
                    <a:pt x="0" y="2748"/>
                    <a:pt x="36" y="2820"/>
                    <a:pt x="90" y="2855"/>
                  </a:cubicBezTo>
                  <a:lnTo>
                    <a:pt x="1963" y="4729"/>
                  </a:lnTo>
                  <a:lnTo>
                    <a:pt x="2320" y="4372"/>
                  </a:lnTo>
                  <a:lnTo>
                    <a:pt x="536" y="2570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rgbClr val="CFE2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14"/>
            <p:cNvSpPr/>
            <p:nvPr/>
          </p:nvSpPr>
          <p:spPr>
            <a:xfrm>
              <a:off x="5804575" y="4071450"/>
              <a:ext cx="13400" cy="13400"/>
            </a:xfrm>
            <a:custGeom>
              <a:avLst/>
              <a:gdLst/>
              <a:ahLst/>
              <a:cxnLst/>
              <a:rect l="l" t="t" r="r" b="b"/>
              <a:pathLst>
                <a:path w="536" h="536" extrusionOk="0">
                  <a:moveTo>
                    <a:pt x="268" y="1"/>
                  </a:moveTo>
                  <a:cubicBezTo>
                    <a:pt x="125" y="1"/>
                    <a:pt x="0" y="126"/>
                    <a:pt x="0" y="268"/>
                  </a:cubicBezTo>
                  <a:cubicBezTo>
                    <a:pt x="0" y="411"/>
                    <a:pt x="125" y="536"/>
                    <a:pt x="268" y="536"/>
                  </a:cubicBezTo>
                  <a:cubicBezTo>
                    <a:pt x="411" y="536"/>
                    <a:pt x="536" y="411"/>
                    <a:pt x="536" y="268"/>
                  </a:cubicBezTo>
                  <a:cubicBezTo>
                    <a:pt x="536" y="126"/>
                    <a:pt x="411" y="1"/>
                    <a:pt x="268" y="1"/>
                  </a:cubicBezTo>
                  <a:close/>
                </a:path>
              </a:pathLst>
            </a:custGeom>
            <a:solidFill>
              <a:srgbClr val="CFE2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4"/>
            <p:cNvSpPr/>
            <p:nvPr/>
          </p:nvSpPr>
          <p:spPr>
            <a:xfrm>
              <a:off x="5804575" y="4244525"/>
              <a:ext cx="13400" cy="12975"/>
            </a:xfrm>
            <a:custGeom>
              <a:avLst/>
              <a:gdLst/>
              <a:ahLst/>
              <a:cxnLst/>
              <a:rect l="l" t="t" r="r" b="b"/>
              <a:pathLst>
                <a:path w="536" h="519" extrusionOk="0">
                  <a:moveTo>
                    <a:pt x="268" y="1"/>
                  </a:moveTo>
                  <a:cubicBezTo>
                    <a:pt x="125" y="1"/>
                    <a:pt x="0" y="126"/>
                    <a:pt x="0" y="268"/>
                  </a:cubicBezTo>
                  <a:cubicBezTo>
                    <a:pt x="0" y="411"/>
                    <a:pt x="125" y="518"/>
                    <a:pt x="268" y="518"/>
                  </a:cubicBezTo>
                  <a:cubicBezTo>
                    <a:pt x="411" y="518"/>
                    <a:pt x="536" y="411"/>
                    <a:pt x="536" y="268"/>
                  </a:cubicBezTo>
                  <a:cubicBezTo>
                    <a:pt x="536" y="126"/>
                    <a:pt x="411" y="1"/>
                    <a:pt x="268" y="1"/>
                  </a:cubicBezTo>
                  <a:close/>
                </a:path>
              </a:pathLst>
            </a:custGeom>
            <a:solidFill>
              <a:srgbClr val="CFE2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4"/>
            <p:cNvSpPr/>
            <p:nvPr/>
          </p:nvSpPr>
          <p:spPr>
            <a:xfrm>
              <a:off x="5718025" y="4158000"/>
              <a:ext cx="13425" cy="13400"/>
            </a:xfrm>
            <a:custGeom>
              <a:avLst/>
              <a:gdLst/>
              <a:ahLst/>
              <a:cxnLst/>
              <a:rect l="l" t="t" r="r" b="b"/>
              <a:pathLst>
                <a:path w="537" h="536" extrusionOk="0">
                  <a:moveTo>
                    <a:pt x="269" y="0"/>
                  </a:moveTo>
                  <a:cubicBezTo>
                    <a:pt x="126" y="0"/>
                    <a:pt x="1" y="125"/>
                    <a:pt x="1" y="268"/>
                  </a:cubicBezTo>
                  <a:cubicBezTo>
                    <a:pt x="1" y="411"/>
                    <a:pt x="126" y="535"/>
                    <a:pt x="269" y="535"/>
                  </a:cubicBezTo>
                  <a:cubicBezTo>
                    <a:pt x="411" y="535"/>
                    <a:pt x="536" y="411"/>
                    <a:pt x="536" y="268"/>
                  </a:cubicBezTo>
                  <a:cubicBezTo>
                    <a:pt x="536" y="125"/>
                    <a:pt x="411" y="0"/>
                    <a:pt x="269" y="0"/>
                  </a:cubicBezTo>
                  <a:close/>
                </a:path>
              </a:pathLst>
            </a:custGeom>
            <a:solidFill>
              <a:srgbClr val="CFE2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4"/>
            <p:cNvSpPr/>
            <p:nvPr/>
          </p:nvSpPr>
          <p:spPr>
            <a:xfrm>
              <a:off x="5891100" y="4158000"/>
              <a:ext cx="13425" cy="13400"/>
            </a:xfrm>
            <a:custGeom>
              <a:avLst/>
              <a:gdLst/>
              <a:ahLst/>
              <a:cxnLst/>
              <a:rect l="l" t="t" r="r" b="b"/>
              <a:pathLst>
                <a:path w="537" h="536" extrusionOk="0">
                  <a:moveTo>
                    <a:pt x="269" y="0"/>
                  </a:moveTo>
                  <a:cubicBezTo>
                    <a:pt x="126" y="0"/>
                    <a:pt x="1" y="125"/>
                    <a:pt x="1" y="268"/>
                  </a:cubicBezTo>
                  <a:cubicBezTo>
                    <a:pt x="1" y="411"/>
                    <a:pt x="126" y="535"/>
                    <a:pt x="269" y="535"/>
                  </a:cubicBezTo>
                  <a:cubicBezTo>
                    <a:pt x="411" y="535"/>
                    <a:pt x="536" y="411"/>
                    <a:pt x="536" y="268"/>
                  </a:cubicBezTo>
                  <a:cubicBezTo>
                    <a:pt x="536" y="125"/>
                    <a:pt x="411" y="0"/>
                    <a:pt x="269" y="0"/>
                  </a:cubicBezTo>
                  <a:close/>
                </a:path>
              </a:pathLst>
            </a:custGeom>
            <a:solidFill>
              <a:srgbClr val="CFE2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10" name="Google Shape;11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7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33575" y="6086463"/>
            <a:ext cx="8124825" cy="771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3"/>
          <p:cNvSpPr txBox="1"/>
          <p:nvPr/>
        </p:nvSpPr>
        <p:spPr>
          <a:xfrm>
            <a:off x="5072080" y="777575"/>
            <a:ext cx="63735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0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Cafeteria Procedures </a:t>
            </a:r>
            <a:endParaRPr sz="2200">
              <a:solidFill>
                <a:schemeClr val="accent1"/>
              </a:solidFill>
            </a:endParaRPr>
          </a:p>
        </p:txBody>
      </p:sp>
      <p:cxnSp>
        <p:nvCxnSpPr>
          <p:cNvPr id="207" name="Google Shape;207;p23"/>
          <p:cNvCxnSpPr/>
          <p:nvPr/>
        </p:nvCxnSpPr>
        <p:spPr>
          <a:xfrm>
            <a:off x="506279" y="1362270"/>
            <a:ext cx="1229217" cy="0"/>
          </a:xfrm>
          <a:prstGeom prst="straightConnector1">
            <a:avLst/>
          </a:prstGeom>
          <a:noFill/>
          <a:ln w="19050" cap="flat" cmpd="sng">
            <a:solidFill>
              <a:srgbClr val="86CCE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08" name="Google Shape;208;p23"/>
          <p:cNvSpPr txBox="1"/>
          <p:nvPr/>
        </p:nvSpPr>
        <p:spPr>
          <a:xfrm>
            <a:off x="4443700" y="1873625"/>
            <a:ext cx="3324600" cy="21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500" b="1">
                <a:solidFill>
                  <a:srgbClr val="3F3F3F"/>
                </a:solidFill>
                <a:latin typeface="Barlow"/>
                <a:ea typeface="Barlow"/>
                <a:cs typeface="Barlow"/>
                <a:sym typeface="Barlow"/>
              </a:rPr>
              <a:t>Breakfast is served from 8:40-8:55 AM, Daily</a:t>
            </a:r>
            <a:endParaRPr sz="2500" b="1">
              <a:solidFill>
                <a:srgbClr val="3F3F3F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b="1">
              <a:solidFill>
                <a:srgbClr val="3F3F3F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500" b="1">
                <a:solidFill>
                  <a:srgbClr val="3F3F3F"/>
                </a:solidFill>
                <a:latin typeface="Barlow"/>
                <a:ea typeface="Barlow"/>
                <a:cs typeface="Barlow"/>
                <a:sym typeface="Barlow"/>
              </a:rPr>
              <a:t>Cost= $1.50</a:t>
            </a:r>
            <a:endParaRPr sz="2500" b="1">
              <a:solidFill>
                <a:srgbClr val="3F3F3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09" name="Google Shape;209;p23"/>
          <p:cNvSpPr txBox="1"/>
          <p:nvPr/>
        </p:nvSpPr>
        <p:spPr>
          <a:xfrm>
            <a:off x="8143800" y="1873625"/>
            <a:ext cx="3712800" cy="21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500" b="1">
                <a:solidFill>
                  <a:srgbClr val="3F3F3F"/>
                </a:solidFill>
                <a:latin typeface="Barlow"/>
                <a:ea typeface="Barlow"/>
                <a:cs typeface="Barlow"/>
                <a:sym typeface="Barlow"/>
              </a:rPr>
              <a:t>Lunch Accounts</a:t>
            </a:r>
            <a:endParaRPr sz="2500" b="1">
              <a:solidFill>
                <a:srgbClr val="3F3F3F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b="1">
              <a:solidFill>
                <a:srgbClr val="3F3F3F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>
                <a:solidFill>
                  <a:srgbClr val="3F3F3F"/>
                </a:solidFill>
                <a:latin typeface="Barlow"/>
                <a:ea typeface="Barlow"/>
                <a:cs typeface="Barlow"/>
                <a:sym typeface="Barlow"/>
              </a:rPr>
              <a:t>-each student has an account</a:t>
            </a:r>
            <a:endParaRPr sz="2000" b="1">
              <a:solidFill>
                <a:srgbClr val="3F3F3F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>
                <a:solidFill>
                  <a:srgbClr val="3F3F3F"/>
                </a:solidFill>
                <a:latin typeface="Barlow"/>
                <a:ea typeface="Barlow"/>
                <a:cs typeface="Barlow"/>
                <a:sym typeface="Barlow"/>
              </a:rPr>
              <a:t>-pay online or bring money to school </a:t>
            </a:r>
            <a:r>
              <a:rPr lang="es-ES" sz="2500" b="1">
                <a:solidFill>
                  <a:srgbClr val="3F3F3F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endParaRPr sz="2500" b="1">
              <a:solidFill>
                <a:srgbClr val="3F3F3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10" name="Google Shape;210;p23"/>
          <p:cNvSpPr txBox="1"/>
          <p:nvPr/>
        </p:nvSpPr>
        <p:spPr>
          <a:xfrm>
            <a:off x="506275" y="4347200"/>
            <a:ext cx="3324600" cy="21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500" b="1">
                <a:solidFill>
                  <a:srgbClr val="3F3F3F"/>
                </a:solidFill>
                <a:latin typeface="Barlow"/>
                <a:ea typeface="Barlow"/>
                <a:cs typeface="Barlow"/>
                <a:sym typeface="Barlow"/>
              </a:rPr>
              <a:t>Students can choose to pack a lunch or buy a balanced lunch.</a:t>
            </a:r>
            <a:endParaRPr sz="2500" b="1">
              <a:solidFill>
                <a:srgbClr val="3F3F3F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b="1">
              <a:solidFill>
                <a:srgbClr val="3F3F3F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500" b="1">
                <a:solidFill>
                  <a:srgbClr val="3F3F3F"/>
                </a:solidFill>
                <a:latin typeface="Barlow"/>
                <a:ea typeface="Barlow"/>
                <a:cs typeface="Barlow"/>
                <a:sym typeface="Barlow"/>
              </a:rPr>
              <a:t>Cost= $2.75</a:t>
            </a:r>
            <a:endParaRPr sz="2500" b="1">
              <a:solidFill>
                <a:srgbClr val="3F3F3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11" name="Google Shape;211;p23"/>
          <p:cNvSpPr txBox="1"/>
          <p:nvPr/>
        </p:nvSpPr>
        <p:spPr>
          <a:xfrm>
            <a:off x="4339650" y="4347200"/>
            <a:ext cx="3652800" cy="21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500" b="1">
                <a:solidFill>
                  <a:srgbClr val="3F3F3F"/>
                </a:solidFill>
                <a:latin typeface="Barlow"/>
                <a:ea typeface="Barlow"/>
                <a:cs typeface="Barlow"/>
                <a:sym typeface="Barlow"/>
              </a:rPr>
              <a:t>Check out site for daily, interactive menu along with information about free and reduced prices</a:t>
            </a:r>
            <a:endParaRPr sz="2500" b="1">
              <a:solidFill>
                <a:srgbClr val="3F3F3F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500" b="1">
                <a:solidFill>
                  <a:srgbClr val="3F3F3F"/>
                </a:solidFill>
                <a:latin typeface="Barlow"/>
                <a:ea typeface="Barlow"/>
                <a:cs typeface="Barlow"/>
                <a:sym typeface="Barlow"/>
              </a:rPr>
              <a:t>                         </a:t>
            </a:r>
            <a:endParaRPr sz="2500" b="1">
              <a:solidFill>
                <a:srgbClr val="3F3F3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12" name="Google Shape;212;p23"/>
          <p:cNvSpPr txBox="1"/>
          <p:nvPr/>
        </p:nvSpPr>
        <p:spPr>
          <a:xfrm>
            <a:off x="8143800" y="5263125"/>
            <a:ext cx="39036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/>
              <a:t>https://www.sdst.org/departments/food-service/index</a:t>
            </a:r>
            <a:endParaRPr sz="2700"/>
          </a:p>
        </p:txBody>
      </p:sp>
      <p:sp>
        <p:nvSpPr>
          <p:cNvPr id="213" name="Google Shape;213;p23"/>
          <p:cNvSpPr/>
          <p:nvPr/>
        </p:nvSpPr>
        <p:spPr>
          <a:xfrm>
            <a:off x="7042925" y="6001625"/>
            <a:ext cx="672600" cy="2373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4" name="Google Shape;21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600" y="827300"/>
            <a:ext cx="3903601" cy="292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4"/>
          <p:cNvSpPr txBox="1"/>
          <p:nvPr/>
        </p:nvSpPr>
        <p:spPr>
          <a:xfrm>
            <a:off x="409125" y="430225"/>
            <a:ext cx="11038800" cy="8619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4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Communication- School Messenger System :</a:t>
            </a:r>
            <a:endParaRPr sz="4400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20" name="Google Shape;220;p24"/>
          <p:cNvSpPr txBox="1"/>
          <p:nvPr/>
        </p:nvSpPr>
        <p:spPr>
          <a:xfrm>
            <a:off x="0" y="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1"/>
              </a:solidFill>
            </a:endParaRPr>
          </a:p>
        </p:txBody>
      </p:sp>
      <p:sp>
        <p:nvSpPr>
          <p:cNvPr id="221" name="Google Shape;221;p24"/>
          <p:cNvSpPr txBox="1"/>
          <p:nvPr/>
        </p:nvSpPr>
        <p:spPr>
          <a:xfrm>
            <a:off x="343175" y="1656025"/>
            <a:ext cx="11038800" cy="50487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42545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rlow"/>
              <a:buChar char="★"/>
            </a:pPr>
            <a:r>
              <a:rPr lang="es-ES" sz="26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Automated system to send out important announcements and upcoming events.  </a:t>
            </a:r>
            <a:endParaRPr sz="2600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914400" lvl="1" indent="-42545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rlow"/>
              <a:buChar char="○"/>
            </a:pPr>
            <a:r>
              <a:rPr lang="es-ES" sz="26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Primary number and emails are in the system- Please keep us up to date with any changes</a:t>
            </a:r>
            <a:endParaRPr sz="2600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457200" lvl="0" indent="-42545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rlow"/>
              <a:buChar char="★"/>
            </a:pPr>
            <a:r>
              <a:rPr lang="es-ES" sz="26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Used to inform of late openings and early closings</a:t>
            </a:r>
            <a:endParaRPr sz="2600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457200" lvl="0" indent="-42545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rlow"/>
              <a:buChar char="★"/>
            </a:pPr>
            <a:r>
              <a:rPr lang="es-ES" sz="26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Send Weekly School Newsletters</a:t>
            </a:r>
            <a:endParaRPr sz="2600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457200" lvl="0" indent="-42545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rlow"/>
              <a:buChar char="★"/>
            </a:pPr>
            <a:r>
              <a:rPr lang="es-ES" sz="26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Send Messages from other District Administrators.</a:t>
            </a:r>
            <a:endParaRPr sz="2600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100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222" name="Google Shape;22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85675" y="4180775"/>
            <a:ext cx="2522750" cy="1899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5"/>
          <p:cNvSpPr txBox="1"/>
          <p:nvPr/>
        </p:nvSpPr>
        <p:spPr>
          <a:xfrm>
            <a:off x="409125" y="2146900"/>
            <a:ext cx="11038800" cy="48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0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Check out:</a:t>
            </a:r>
            <a:endParaRPr sz="3000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000" u="sng">
                <a:solidFill>
                  <a:schemeClr val="hlink"/>
                </a:solidFill>
                <a:latin typeface="Barlow"/>
                <a:ea typeface="Barlow"/>
                <a:cs typeface="Barlow"/>
                <a:sym typeface="Barlow"/>
                <a:hlinkClick r:id="rId3"/>
              </a:rPr>
              <a:t>https://www.sdst.org/resources/attendance-procedures</a:t>
            </a:r>
            <a:endParaRPr sz="3000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0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For information about the following:</a:t>
            </a:r>
            <a:endParaRPr sz="3000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Barlow"/>
              <a:buChar char="●"/>
            </a:pPr>
            <a:r>
              <a:rPr lang="es-ES" sz="30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Reporting absences</a:t>
            </a:r>
            <a:endParaRPr sz="3000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Barlow"/>
              <a:buChar char="●"/>
            </a:pPr>
            <a:r>
              <a:rPr lang="es-ES" sz="30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Attendance policy</a:t>
            </a:r>
            <a:endParaRPr sz="3000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Barlow"/>
              <a:buChar char="●"/>
            </a:pPr>
            <a:r>
              <a:rPr lang="es-ES" sz="30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Reasons for excused absences</a:t>
            </a:r>
            <a:endParaRPr sz="3000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Barlow"/>
              <a:buChar char="●"/>
            </a:pPr>
            <a:r>
              <a:rPr lang="es-ES" sz="30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Resources</a:t>
            </a:r>
            <a:endParaRPr sz="3000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28" name="Google Shape;228;p25"/>
          <p:cNvSpPr txBox="1"/>
          <p:nvPr/>
        </p:nvSpPr>
        <p:spPr>
          <a:xfrm>
            <a:off x="409125" y="430225"/>
            <a:ext cx="11038800" cy="15393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4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Reporting Absences/Attendance Information:</a:t>
            </a:r>
            <a:endParaRPr sz="4400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229" name="Google Shape;229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59600" y="3213000"/>
            <a:ext cx="4013251" cy="3644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6"/>
          <p:cNvSpPr txBox="1"/>
          <p:nvPr/>
        </p:nvSpPr>
        <p:spPr>
          <a:xfrm>
            <a:off x="409125" y="154675"/>
            <a:ext cx="10801500" cy="7695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8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Volunteer Policy:</a:t>
            </a:r>
            <a:endParaRPr sz="3800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35" name="Google Shape;235;p26"/>
          <p:cNvSpPr txBox="1"/>
          <p:nvPr/>
        </p:nvSpPr>
        <p:spPr>
          <a:xfrm>
            <a:off x="409125" y="1046650"/>
            <a:ext cx="10801500" cy="54180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Barlow"/>
              <a:buChar char="★"/>
            </a:pPr>
            <a:r>
              <a:rPr lang="es-ES" sz="3000" b="1" u="sng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A volunteer shall include but not be limited to the following opportunities:</a:t>
            </a:r>
            <a:endParaRPr sz="3000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914400" lvl="1" indent="-4064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Barlow"/>
              <a:buChar char="○"/>
            </a:pPr>
            <a:r>
              <a:rPr lang="es-ES" sz="28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Assisting with classroom or building special events/celebrations </a:t>
            </a:r>
            <a:endParaRPr sz="2800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1371600" lvl="2" indent="-4064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Barlow"/>
              <a:buChar char="■"/>
            </a:pPr>
            <a:r>
              <a:rPr lang="es-ES" sz="28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(excluding public events such as concert or parade)</a:t>
            </a:r>
            <a:endParaRPr sz="2800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914400" lvl="1" indent="-4064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Barlow"/>
              <a:buChar char="○"/>
            </a:pPr>
            <a:r>
              <a:rPr lang="es-ES" sz="28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Chaperoning a single day field trip and/or overnight field trip/competition</a:t>
            </a:r>
            <a:endParaRPr sz="2800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914400" lvl="1" indent="-4064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Barlow"/>
              <a:buChar char="○"/>
            </a:pPr>
            <a:r>
              <a:rPr lang="es-ES" sz="28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Volunteering with any of the district interscholastic athletic teams and musical performance groups</a:t>
            </a:r>
            <a:endParaRPr sz="2800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914400" lvl="1" indent="-4064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Barlow"/>
              <a:buChar char="○"/>
            </a:pPr>
            <a:r>
              <a:rPr lang="es-ES" sz="28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Providing supplemental assistance to a student</a:t>
            </a:r>
            <a:endParaRPr sz="2800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914400" lvl="1" indent="-4064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Barlow"/>
              <a:buChar char="○"/>
            </a:pPr>
            <a:r>
              <a:rPr lang="es-ES" sz="28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Being a Mystery Reader</a:t>
            </a:r>
            <a:endParaRPr sz="2800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914400" lvl="1" indent="-4064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Barlow"/>
              <a:buChar char="○"/>
            </a:pPr>
            <a:r>
              <a:rPr lang="es-ES" sz="28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Volunteering in a classroom </a:t>
            </a:r>
            <a:endParaRPr sz="3000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7"/>
          <p:cNvSpPr txBox="1"/>
          <p:nvPr/>
        </p:nvSpPr>
        <p:spPr>
          <a:xfrm>
            <a:off x="409125" y="154675"/>
            <a:ext cx="10801500" cy="7695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8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Volunteer Policy:</a:t>
            </a:r>
            <a:endParaRPr sz="3800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41" name="Google Shape;241;p27"/>
          <p:cNvSpPr txBox="1"/>
          <p:nvPr/>
        </p:nvSpPr>
        <p:spPr>
          <a:xfrm>
            <a:off x="409125" y="1337500"/>
            <a:ext cx="10801500" cy="51435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419100" algn="l" rtl="0">
              <a:spcBef>
                <a:spcPts val="38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onstantia"/>
              <a:buChar char="★"/>
            </a:pPr>
            <a:r>
              <a:rPr lang="es-ES" sz="30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All volunteers have specific requirements that need to be completed </a:t>
            </a:r>
            <a:r>
              <a:rPr lang="es-ES" sz="3000" b="1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PRIOR</a:t>
            </a:r>
            <a:r>
              <a:rPr lang="es-ES" sz="30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 to participating in any volunteer experience.</a:t>
            </a:r>
            <a:endParaRPr sz="3000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380"/>
              </a:spcBef>
              <a:spcAft>
                <a:spcPts val="0"/>
              </a:spcAft>
              <a:buNone/>
            </a:pPr>
            <a:r>
              <a:rPr lang="es-ES" sz="3000" b="1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	*  SDST Volunteer Registration and Disclosure Form</a:t>
            </a:r>
            <a:endParaRPr sz="3000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380"/>
              </a:spcBef>
              <a:spcAft>
                <a:spcPts val="0"/>
              </a:spcAft>
              <a:buNone/>
            </a:pPr>
            <a:r>
              <a:rPr lang="es-ES" sz="3000" b="1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	</a:t>
            </a:r>
            <a:r>
              <a:rPr lang="es-ES" sz="30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* </a:t>
            </a:r>
            <a:r>
              <a:rPr lang="es-ES" sz="3000" b="1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Clearances</a:t>
            </a:r>
            <a:r>
              <a:rPr lang="es-ES" sz="30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- </a:t>
            </a:r>
            <a:endParaRPr sz="3000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380"/>
              </a:spcBef>
              <a:spcAft>
                <a:spcPts val="0"/>
              </a:spcAft>
              <a:buNone/>
            </a:pPr>
            <a:r>
              <a:rPr lang="es-ES" sz="30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		1. PA Criminal History Clearance</a:t>
            </a:r>
            <a:endParaRPr sz="3000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380"/>
              </a:spcBef>
              <a:spcAft>
                <a:spcPts val="0"/>
              </a:spcAft>
              <a:buNone/>
            </a:pPr>
            <a:r>
              <a:rPr lang="es-ES" sz="30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		2. PA Child Abuse Clearance </a:t>
            </a:r>
            <a:endParaRPr sz="3000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380"/>
              </a:spcBef>
              <a:spcAft>
                <a:spcPts val="0"/>
              </a:spcAft>
              <a:buNone/>
            </a:pPr>
            <a:r>
              <a:rPr lang="es-ES" sz="30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		3. FBI Fingerprint Criminal Clearance</a:t>
            </a:r>
            <a:endParaRPr sz="3000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380"/>
              </a:spcBef>
              <a:spcAft>
                <a:spcPts val="0"/>
              </a:spcAft>
              <a:buNone/>
            </a:pPr>
            <a:r>
              <a:rPr lang="es-ES" sz="30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	* </a:t>
            </a:r>
            <a:r>
              <a:rPr lang="es-ES" sz="3000" b="1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TB Test</a:t>
            </a:r>
            <a:endParaRPr sz="3000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380"/>
              </a:spcBef>
              <a:spcAft>
                <a:spcPts val="0"/>
              </a:spcAft>
              <a:buNone/>
            </a:pPr>
            <a:r>
              <a:rPr lang="es-ES" sz="30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	* </a:t>
            </a:r>
            <a:r>
              <a:rPr lang="es-ES" sz="3000" b="1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Volunteer ID Badge </a:t>
            </a:r>
            <a:r>
              <a:rPr lang="es-ES" sz="30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provided by the SDST Human Resource Dept.</a:t>
            </a:r>
            <a:endParaRPr sz="3000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8"/>
          <p:cNvSpPr txBox="1"/>
          <p:nvPr/>
        </p:nvSpPr>
        <p:spPr>
          <a:xfrm>
            <a:off x="409125" y="154675"/>
            <a:ext cx="10801500" cy="7695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8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Volunteer Policy:</a:t>
            </a:r>
            <a:endParaRPr sz="3800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47" name="Google Shape;247;p28"/>
          <p:cNvSpPr txBox="1"/>
          <p:nvPr/>
        </p:nvSpPr>
        <p:spPr>
          <a:xfrm>
            <a:off x="409125" y="1383400"/>
            <a:ext cx="10801500" cy="49947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419100" algn="l" rtl="0">
              <a:spcBef>
                <a:spcPts val="38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onstantia"/>
              <a:buChar char="★"/>
            </a:pPr>
            <a:r>
              <a:rPr lang="es-ES" sz="3000" b="1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All items must be received </a:t>
            </a:r>
            <a:r>
              <a:rPr lang="es-ES" sz="3000" b="1" u="sng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BEFORE </a:t>
            </a:r>
            <a:r>
              <a:rPr lang="es-ES" sz="3000" b="1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the volunteer activity.  </a:t>
            </a:r>
            <a:endParaRPr sz="3000" b="1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380"/>
              </a:spcBef>
              <a:spcAft>
                <a:spcPts val="0"/>
              </a:spcAft>
              <a:buNone/>
            </a:pPr>
            <a:endParaRPr sz="3000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457200" lvl="0" indent="-419100" algn="l" rtl="0">
              <a:spcBef>
                <a:spcPts val="38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Barlow"/>
              <a:buChar char="★"/>
            </a:pPr>
            <a:r>
              <a:rPr lang="es-ES" sz="30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On the district webpage under “Community,” there is a tab for </a:t>
            </a:r>
            <a:r>
              <a:rPr lang="es-ES" sz="3000" i="1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Volunteer Clearances</a:t>
            </a:r>
            <a:r>
              <a:rPr lang="es-ES" sz="30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 that walks you through the process. Our social worker can also assist with the steps.</a:t>
            </a:r>
            <a:endParaRPr sz="3000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457200" lvl="0" indent="-419100" algn="l" rtl="0">
              <a:spcBef>
                <a:spcPts val="38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Barlow"/>
              <a:buChar char="★"/>
            </a:pPr>
            <a:r>
              <a:rPr lang="es-ES" sz="30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https://www.sdst.org/community/volunteer-clearances</a:t>
            </a:r>
            <a:br>
              <a:rPr lang="es-ES" sz="30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</a:br>
            <a:endParaRPr sz="3000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ctr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s-ES" sz="3000" b="1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We can </a:t>
            </a:r>
            <a:r>
              <a:rPr lang="es-ES" sz="3000" b="1" u="sng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not guarantee</a:t>
            </a:r>
            <a:r>
              <a:rPr lang="es-ES" sz="3000" b="1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 you will be cleared if you turn in your paperwork </a:t>
            </a:r>
            <a:r>
              <a:rPr lang="es-ES" sz="3000" b="1" u="sng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the day of</a:t>
            </a:r>
            <a:r>
              <a:rPr lang="es-ES" sz="3000" b="1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 the volunteer activity.</a:t>
            </a:r>
            <a:endParaRPr sz="3000" b="1" u="sng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9"/>
          <p:cNvSpPr txBox="1"/>
          <p:nvPr/>
        </p:nvSpPr>
        <p:spPr>
          <a:xfrm>
            <a:off x="409125" y="154675"/>
            <a:ext cx="10801500" cy="7695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8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Arrival and Dismissal Procedures:</a:t>
            </a:r>
            <a:endParaRPr sz="3800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53" name="Google Shape;253;p29"/>
          <p:cNvSpPr txBox="1"/>
          <p:nvPr/>
        </p:nvSpPr>
        <p:spPr>
          <a:xfrm>
            <a:off x="409125" y="1179725"/>
            <a:ext cx="5852100" cy="55719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Barlow"/>
              <a:buChar char="★"/>
            </a:pPr>
            <a:r>
              <a:rPr lang="es-ES" sz="25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Doors open at 8:40 am</a:t>
            </a:r>
            <a:endParaRPr sz="2500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Barlow"/>
              <a:buChar char="★"/>
            </a:pPr>
            <a:r>
              <a:rPr lang="es-ES" sz="25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Car Riders</a:t>
            </a:r>
            <a:endParaRPr sz="2500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914400" lvl="1" indent="-38735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Barlow"/>
              <a:buChar char="○"/>
            </a:pPr>
            <a:r>
              <a:rPr lang="es-ES" sz="25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Dropped off in the front of the school between 8:40-8:55am</a:t>
            </a:r>
            <a:endParaRPr sz="2500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Barlow"/>
              <a:buChar char="★"/>
            </a:pPr>
            <a:r>
              <a:rPr lang="es-ES" sz="25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Bus Loop- side of school along Paper Mill Road.  </a:t>
            </a:r>
            <a:endParaRPr sz="2500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914400" lvl="1" indent="-38735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Barlow"/>
              <a:buChar char="○"/>
            </a:pPr>
            <a:r>
              <a:rPr lang="es-ES" sz="25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Transportation department will share bus information in August</a:t>
            </a:r>
            <a:endParaRPr sz="2500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Barlow"/>
              <a:buChar char="★"/>
            </a:pPr>
            <a:r>
              <a:rPr lang="es-ES" sz="25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Walkers-</a:t>
            </a:r>
            <a:endParaRPr sz="2500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914400" lvl="1" indent="-38735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Barlow"/>
              <a:buChar char="○"/>
            </a:pPr>
            <a:r>
              <a:rPr lang="es-ES" sz="25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Back of the school near Yeakel Ave &amp; Rorer St</a:t>
            </a:r>
            <a:endParaRPr sz="2500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914400" lvl="1" indent="-38735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Barlow"/>
              <a:buChar char="○"/>
            </a:pPr>
            <a:r>
              <a:rPr lang="es-ES" sz="25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Bus Loop Entrance</a:t>
            </a:r>
            <a:endParaRPr sz="2500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Barlow"/>
              <a:buChar char="★"/>
            </a:pPr>
            <a:r>
              <a:rPr lang="es-ES" sz="25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Dismissal starts at 3:15pm</a:t>
            </a:r>
            <a:endParaRPr sz="2500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254" name="Google Shape;25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98325" y="1179725"/>
            <a:ext cx="5625977" cy="535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0"/>
          <p:cNvSpPr txBox="1"/>
          <p:nvPr/>
        </p:nvSpPr>
        <p:spPr>
          <a:xfrm>
            <a:off x="352450" y="1730825"/>
            <a:ext cx="2479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5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School Counselor</a:t>
            </a:r>
            <a:endParaRPr sz="25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60" name="Google Shape;260;p30"/>
          <p:cNvSpPr txBox="1"/>
          <p:nvPr/>
        </p:nvSpPr>
        <p:spPr>
          <a:xfrm>
            <a:off x="3321525" y="1730825"/>
            <a:ext cx="24798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5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Social Workers</a:t>
            </a:r>
            <a:endParaRPr sz="25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61" name="Google Shape;261;p30"/>
          <p:cNvSpPr txBox="1"/>
          <p:nvPr/>
        </p:nvSpPr>
        <p:spPr>
          <a:xfrm>
            <a:off x="6305913" y="1668250"/>
            <a:ext cx="24798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5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School Nurse </a:t>
            </a:r>
            <a:endParaRPr sz="25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62" name="Google Shape;262;p30"/>
          <p:cNvSpPr txBox="1"/>
          <p:nvPr/>
        </p:nvSpPr>
        <p:spPr>
          <a:xfrm>
            <a:off x="9290325" y="1730825"/>
            <a:ext cx="2479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5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Administrative</a:t>
            </a:r>
            <a:endParaRPr sz="25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5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Assistants</a:t>
            </a:r>
            <a:endParaRPr sz="25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63" name="Google Shape;263;p30"/>
          <p:cNvSpPr txBox="1"/>
          <p:nvPr/>
        </p:nvSpPr>
        <p:spPr>
          <a:xfrm>
            <a:off x="551450" y="291850"/>
            <a:ext cx="10792200" cy="11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8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Support from Staff Members:</a:t>
            </a:r>
            <a:endParaRPr sz="4800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64" name="Google Shape;264;p30"/>
          <p:cNvSpPr txBox="1"/>
          <p:nvPr/>
        </p:nvSpPr>
        <p:spPr>
          <a:xfrm>
            <a:off x="229975" y="2817675"/>
            <a:ext cx="2663700" cy="43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4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Mrs. Mayra Ramos-Cook</a:t>
            </a:r>
            <a:endParaRPr sz="34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4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4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Contact:</a:t>
            </a:r>
            <a:endParaRPr sz="24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1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mayra_ramos-cook@sdst.org</a:t>
            </a:r>
            <a:endParaRPr sz="21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4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4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65" name="Google Shape;265;p30"/>
          <p:cNvSpPr txBox="1"/>
          <p:nvPr/>
        </p:nvSpPr>
        <p:spPr>
          <a:xfrm>
            <a:off x="3128163" y="2817675"/>
            <a:ext cx="2866500" cy="43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4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Mrs. Joanne Adar</a:t>
            </a:r>
            <a:endParaRPr sz="34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(M-W-F) </a:t>
            </a:r>
            <a:endParaRPr sz="28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4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Contact:</a:t>
            </a:r>
            <a:endParaRPr sz="24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1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joanne_adar@sdst.org</a:t>
            </a:r>
            <a:endParaRPr sz="21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66" name="Google Shape;266;p30"/>
          <p:cNvSpPr txBox="1"/>
          <p:nvPr/>
        </p:nvSpPr>
        <p:spPr>
          <a:xfrm>
            <a:off x="6143513" y="2839025"/>
            <a:ext cx="2866500" cy="401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4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Mrs. Angela Hunt</a:t>
            </a:r>
            <a:endParaRPr sz="34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4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4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Contact:</a:t>
            </a:r>
            <a:endParaRPr sz="24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1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Angela_Hunt@sdst.org</a:t>
            </a:r>
            <a:endParaRPr sz="21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4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4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67" name="Google Shape;267;p30"/>
          <p:cNvSpPr txBox="1"/>
          <p:nvPr/>
        </p:nvSpPr>
        <p:spPr>
          <a:xfrm>
            <a:off x="9158850" y="2839025"/>
            <a:ext cx="3179700" cy="37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Mrs. Judy Jones</a:t>
            </a:r>
            <a:endParaRPr sz="24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Contact:</a:t>
            </a:r>
            <a:endParaRPr sz="24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1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judith_jones@sdst.org</a:t>
            </a:r>
            <a:endParaRPr sz="21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Ms. Lynn Miller</a:t>
            </a:r>
            <a:endParaRPr sz="24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Contact: l</a:t>
            </a:r>
            <a:r>
              <a:rPr lang="es-ES" sz="21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ynn_miller@sdst.org</a:t>
            </a:r>
            <a:endParaRPr sz="21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1"/>
          <p:cNvSpPr txBox="1"/>
          <p:nvPr/>
        </p:nvSpPr>
        <p:spPr>
          <a:xfrm>
            <a:off x="164325" y="154675"/>
            <a:ext cx="11822400" cy="7695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8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School Nurse Services:</a:t>
            </a:r>
            <a:endParaRPr sz="3800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73" name="Google Shape;273;p31"/>
          <p:cNvSpPr txBox="1"/>
          <p:nvPr/>
        </p:nvSpPr>
        <p:spPr>
          <a:xfrm>
            <a:off x="164200" y="1057250"/>
            <a:ext cx="11822400" cy="58332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406400" algn="l" rtl="0">
              <a:spcBef>
                <a:spcPts val="442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Barlow"/>
              <a:buChar char="★"/>
            </a:pPr>
            <a:r>
              <a:rPr lang="es-ES" sz="28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Call your pediatrician and have them review your child's shot record.</a:t>
            </a:r>
            <a:endParaRPr sz="2800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914400" lvl="1" indent="-4064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Barlow"/>
              <a:buChar char="○"/>
            </a:pPr>
            <a:r>
              <a:rPr lang="es-ES" sz="28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If needed, make an appointment now</a:t>
            </a:r>
            <a:endParaRPr sz="2800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Barlow"/>
              <a:buChar char="★"/>
            </a:pPr>
            <a:r>
              <a:rPr lang="es-ES" sz="28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Ask your doctor and dentist to complete the </a:t>
            </a:r>
            <a:r>
              <a:rPr lang="es-ES" sz="2800" u="sng">
                <a:solidFill>
                  <a:schemeClr val="hlink"/>
                </a:solidFill>
                <a:latin typeface="Barlow"/>
                <a:ea typeface="Barlow"/>
                <a:cs typeface="Barlow"/>
                <a:sym typeface="Barlow"/>
                <a:hlinkClick r:id="rId3"/>
              </a:rPr>
              <a:t>Physical Exam</a:t>
            </a:r>
            <a:r>
              <a:rPr lang="es-ES" sz="28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 and </a:t>
            </a:r>
            <a:r>
              <a:rPr lang="es-ES" sz="2800" u="sng">
                <a:solidFill>
                  <a:schemeClr val="hlink"/>
                </a:solidFill>
                <a:latin typeface="Barlow"/>
                <a:ea typeface="Barlow"/>
                <a:cs typeface="Barlow"/>
                <a:sym typeface="Barlow"/>
                <a:hlinkClick r:id="rId4"/>
              </a:rPr>
              <a:t>Dental Exam</a:t>
            </a:r>
            <a:r>
              <a:rPr lang="es-ES" sz="28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 forms based on any exam done after July 1, 2021. </a:t>
            </a:r>
            <a:endParaRPr sz="1100">
              <a:solidFill>
                <a:srgbClr val="3D85C6"/>
              </a:solidFill>
              <a:highlight>
                <a:srgbClr val="FFFFFF"/>
              </a:highlight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Barlow"/>
              <a:buChar char="★"/>
            </a:pPr>
            <a:r>
              <a:rPr lang="es-ES" sz="28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Let us know if your child has any allergies or medical conditions we need to address while at school.</a:t>
            </a:r>
            <a:endParaRPr sz="2800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Barlow"/>
              <a:buChar char="★"/>
            </a:pPr>
            <a:r>
              <a:rPr lang="es-ES" sz="28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Sign onto our SDST health portal</a:t>
            </a:r>
            <a:endParaRPr sz="2800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914400" lvl="1" indent="-4064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Barlow"/>
              <a:buChar char="○"/>
            </a:pPr>
            <a:r>
              <a:rPr lang="es-ES" sz="28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Access student results for growth, vision, and hearing screenings.  </a:t>
            </a:r>
            <a:endParaRPr sz="2800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914400" lvl="1" indent="-4064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Barlow"/>
              <a:buChar char="○"/>
            </a:pPr>
            <a:r>
              <a:rPr lang="es-ES" sz="28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See when your child visits the nurse.</a:t>
            </a:r>
            <a:endParaRPr sz="2800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914400" lvl="1" indent="-4064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Barlow"/>
              <a:buChar char="○"/>
            </a:pPr>
            <a:r>
              <a:rPr lang="es-ES" sz="28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You will be notified by mail or phone if your child does not pass a screening.</a:t>
            </a:r>
            <a:endParaRPr sz="2800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357"/>
              </a:spcBef>
              <a:spcAft>
                <a:spcPts val="0"/>
              </a:spcAft>
              <a:buNone/>
            </a:pPr>
            <a:r>
              <a:rPr lang="es-ES" sz="28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Please see directions on how to access your child’s health portal @ </a:t>
            </a:r>
            <a:r>
              <a:rPr lang="es-ES" sz="2800" b="1" u="sng">
                <a:solidFill>
                  <a:schemeClr val="hlink"/>
                </a:solidFill>
                <a:latin typeface="Barlow"/>
                <a:ea typeface="Barlow"/>
                <a:cs typeface="Barlow"/>
                <a:sym typeface="Barlow"/>
                <a:hlinkClick r:id="rId5"/>
              </a:rPr>
              <a:t>https://www.sdst.org/departments/health-services/health-portal</a:t>
            </a:r>
            <a:endParaRPr sz="3000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2"/>
          <p:cNvSpPr txBox="1"/>
          <p:nvPr/>
        </p:nvSpPr>
        <p:spPr>
          <a:xfrm>
            <a:off x="1585550" y="1816975"/>
            <a:ext cx="10489500" cy="4248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accent1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8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KDG Round Up- April 18th, 19th, 20th</a:t>
            </a:r>
            <a:endParaRPr sz="4800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8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Summer Building Tours- August (day)</a:t>
            </a:r>
            <a:endParaRPr sz="4800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8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KDG EEHSP Picnic- August (evening)</a:t>
            </a:r>
            <a:endParaRPr sz="4800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79" name="Google Shape;279;p32"/>
          <p:cNvSpPr txBox="1"/>
          <p:nvPr/>
        </p:nvSpPr>
        <p:spPr>
          <a:xfrm>
            <a:off x="870850" y="362850"/>
            <a:ext cx="10250700" cy="9234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800">
                <a:solidFill>
                  <a:schemeClr val="accent1"/>
                </a:solidFill>
              </a:rPr>
              <a:t>Important Dates:</a:t>
            </a:r>
            <a:endParaRPr sz="48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5"/>
          <p:cNvSpPr txBox="1"/>
          <p:nvPr/>
        </p:nvSpPr>
        <p:spPr>
          <a:xfrm>
            <a:off x="2122975" y="5865650"/>
            <a:ext cx="80826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5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Meet our Kindergarten Team!</a:t>
            </a:r>
            <a:endParaRPr sz="4500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117" name="Google Shape;11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22975" y="1730475"/>
            <a:ext cx="7356625" cy="3284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3"/>
          <p:cNvSpPr txBox="1"/>
          <p:nvPr/>
        </p:nvSpPr>
        <p:spPr>
          <a:xfrm>
            <a:off x="2112875" y="1133800"/>
            <a:ext cx="7914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33"/>
          <p:cNvSpPr txBox="1"/>
          <p:nvPr/>
        </p:nvSpPr>
        <p:spPr>
          <a:xfrm>
            <a:off x="363275" y="62950"/>
            <a:ext cx="11579400" cy="38790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5334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Barlow"/>
              <a:buChar char="●"/>
            </a:pPr>
            <a:r>
              <a:rPr lang="es-ES" sz="48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Q&amp;A</a:t>
            </a:r>
            <a:endParaRPr sz="4800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457200" lvl="0" indent="-5334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Barlow"/>
              <a:buChar char="●"/>
            </a:pPr>
            <a:r>
              <a:rPr lang="es-ES" sz="48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Classroom Presentations up next!</a:t>
            </a:r>
            <a:endParaRPr sz="4800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914400" lvl="1" indent="-5334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Barlow"/>
              <a:buChar char="○"/>
            </a:pPr>
            <a:r>
              <a:rPr lang="es-ES" sz="48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Please proceed to the KDG Classrooms</a:t>
            </a:r>
            <a:endParaRPr sz="4800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914400" lvl="1" indent="-5334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Barlow"/>
              <a:buChar char="○"/>
            </a:pPr>
            <a:r>
              <a:rPr lang="es-ES" sz="48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Check your folder for the Room #</a:t>
            </a:r>
            <a:endParaRPr sz="4800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6"/>
          <p:cNvSpPr txBox="1"/>
          <p:nvPr/>
        </p:nvSpPr>
        <p:spPr>
          <a:xfrm>
            <a:off x="9016800" y="2036950"/>
            <a:ext cx="33678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0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Dr. Meghan Markle, </a:t>
            </a:r>
            <a:endParaRPr sz="3000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0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Principal</a:t>
            </a:r>
            <a:endParaRPr sz="3000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23" name="Google Shape;123;p16"/>
          <p:cNvSpPr txBox="1"/>
          <p:nvPr/>
        </p:nvSpPr>
        <p:spPr>
          <a:xfrm>
            <a:off x="9016800" y="4317175"/>
            <a:ext cx="33678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0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Mr. Curtis Fleming, Assistant Principal</a:t>
            </a:r>
            <a:endParaRPr sz="3000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124" name="Google Shape;12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95600" y="142875"/>
            <a:ext cx="4111626" cy="63599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7"/>
          <p:cNvSpPr txBox="1">
            <a:spLocks noGrp="1"/>
          </p:cNvSpPr>
          <p:nvPr>
            <p:ph type="title"/>
          </p:nvPr>
        </p:nvSpPr>
        <p:spPr>
          <a:xfrm>
            <a:off x="2069758" y="8"/>
            <a:ext cx="9202800" cy="8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5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Learning and Growing</a:t>
            </a:r>
            <a:endParaRPr sz="4500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130" name="Google Shape;13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63111" y="1104308"/>
            <a:ext cx="4016200" cy="4403235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17"/>
          <p:cNvSpPr txBox="1">
            <a:spLocks noGrp="1"/>
          </p:cNvSpPr>
          <p:nvPr>
            <p:ph type="body" idx="1"/>
          </p:nvPr>
        </p:nvSpPr>
        <p:spPr>
          <a:xfrm>
            <a:off x="301873" y="730800"/>
            <a:ext cx="3724500" cy="19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000" b="1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Collaboration</a:t>
            </a:r>
            <a:endParaRPr sz="3000" b="1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32" name="Google Shape;132;p17"/>
          <p:cNvSpPr txBox="1">
            <a:spLocks noGrp="1"/>
          </p:cNvSpPr>
          <p:nvPr>
            <p:ph type="body" idx="2"/>
          </p:nvPr>
        </p:nvSpPr>
        <p:spPr>
          <a:xfrm>
            <a:off x="1380508" y="1727367"/>
            <a:ext cx="3506400" cy="19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000" b="1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Technology Integration</a:t>
            </a:r>
            <a:endParaRPr sz="3000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33" name="Google Shape;133;p17"/>
          <p:cNvSpPr txBox="1">
            <a:spLocks noGrp="1"/>
          </p:cNvSpPr>
          <p:nvPr>
            <p:ph type="body" idx="3"/>
          </p:nvPr>
        </p:nvSpPr>
        <p:spPr>
          <a:xfrm>
            <a:off x="7979310" y="193675"/>
            <a:ext cx="2726100" cy="19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000" b="1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Creativity</a:t>
            </a:r>
            <a:endParaRPr sz="3000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34" name="Google Shape;134;p17"/>
          <p:cNvSpPr txBox="1">
            <a:spLocks noGrp="1"/>
          </p:cNvSpPr>
          <p:nvPr>
            <p:ph type="body" idx="4"/>
          </p:nvPr>
        </p:nvSpPr>
        <p:spPr>
          <a:xfrm>
            <a:off x="9189583" y="1499700"/>
            <a:ext cx="3061200" cy="19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000" b="1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Accessibility</a:t>
            </a:r>
            <a:endParaRPr sz="3000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35" name="Google Shape;135;p17"/>
          <p:cNvSpPr txBox="1">
            <a:spLocks noGrp="1"/>
          </p:cNvSpPr>
          <p:nvPr>
            <p:ph type="body" idx="5"/>
          </p:nvPr>
        </p:nvSpPr>
        <p:spPr>
          <a:xfrm>
            <a:off x="579300" y="3214200"/>
            <a:ext cx="4871400" cy="14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000" b="1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Student Choice</a:t>
            </a:r>
            <a:endParaRPr sz="3000" b="1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36" name="Google Shape;136;p17"/>
          <p:cNvSpPr txBox="1">
            <a:spLocks noGrp="1"/>
          </p:cNvSpPr>
          <p:nvPr>
            <p:ph type="body" idx="6"/>
          </p:nvPr>
        </p:nvSpPr>
        <p:spPr>
          <a:xfrm>
            <a:off x="7979301" y="2999400"/>
            <a:ext cx="4145100" cy="19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000" b="1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Hands On Exploration</a:t>
            </a:r>
            <a:endParaRPr sz="3000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62950" y="4059727"/>
            <a:ext cx="2778875" cy="2452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08311" y="1042288"/>
            <a:ext cx="2304599" cy="2555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26588" y="4059725"/>
            <a:ext cx="2827200" cy="2452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67637" y="1014700"/>
            <a:ext cx="2304600" cy="261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0175" y="4059724"/>
            <a:ext cx="2899974" cy="2452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928700" y="1422350"/>
            <a:ext cx="2778875" cy="208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206175" y="4059727"/>
            <a:ext cx="2904376" cy="2452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66151" y="1399387"/>
            <a:ext cx="3009701" cy="2130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9"/>
          <p:cNvSpPr txBox="1"/>
          <p:nvPr/>
        </p:nvSpPr>
        <p:spPr>
          <a:xfrm>
            <a:off x="326575" y="242600"/>
            <a:ext cx="3944700" cy="9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200">
                <a:solidFill>
                  <a:srgbClr val="3F3F3F"/>
                </a:solidFill>
                <a:latin typeface="Barlow"/>
                <a:ea typeface="Barlow"/>
                <a:cs typeface="Barlow"/>
                <a:sym typeface="Barlow"/>
              </a:rPr>
              <a:t>Overview</a:t>
            </a:r>
            <a:endParaRPr sz="2400"/>
          </a:p>
        </p:txBody>
      </p:sp>
      <p:cxnSp>
        <p:nvCxnSpPr>
          <p:cNvPr id="154" name="Google Shape;154;p19"/>
          <p:cNvCxnSpPr/>
          <p:nvPr/>
        </p:nvCxnSpPr>
        <p:spPr>
          <a:xfrm>
            <a:off x="450293" y="1362270"/>
            <a:ext cx="1229217" cy="0"/>
          </a:xfrm>
          <a:prstGeom prst="straightConnector1">
            <a:avLst/>
          </a:prstGeom>
          <a:noFill/>
          <a:ln w="19050" cap="flat" cmpd="sng">
            <a:solidFill>
              <a:srgbClr val="E9C35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5" name="Google Shape;155;p19"/>
          <p:cNvSpPr txBox="1"/>
          <p:nvPr/>
        </p:nvSpPr>
        <p:spPr>
          <a:xfrm>
            <a:off x="5244954" y="2035277"/>
            <a:ext cx="2810800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s-ES" sz="3300" b="1">
                <a:solidFill>
                  <a:srgbClr val="3F3F3F"/>
                </a:solidFill>
                <a:latin typeface="Barlow"/>
                <a:ea typeface="Barlow"/>
                <a:cs typeface="Barlow"/>
                <a:sym typeface="Barlow"/>
              </a:rPr>
              <a:t>Academics</a:t>
            </a:r>
            <a:endParaRPr/>
          </a:p>
        </p:txBody>
      </p:sp>
      <p:sp>
        <p:nvSpPr>
          <p:cNvPr id="156" name="Google Shape;156;p19"/>
          <p:cNvSpPr txBox="1"/>
          <p:nvPr/>
        </p:nvSpPr>
        <p:spPr>
          <a:xfrm>
            <a:off x="1534153" y="2035277"/>
            <a:ext cx="2832573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300" b="1">
                <a:solidFill>
                  <a:srgbClr val="3F3F3F"/>
                </a:solidFill>
                <a:latin typeface="Barlow"/>
                <a:ea typeface="Barlow"/>
                <a:cs typeface="Barlow"/>
                <a:sym typeface="Barlow"/>
              </a:rPr>
              <a:t>Daily Schedule</a:t>
            </a:r>
            <a:endParaRPr sz="3100"/>
          </a:p>
        </p:txBody>
      </p:sp>
      <p:sp>
        <p:nvSpPr>
          <p:cNvPr id="157" name="Google Shape;157;p19"/>
          <p:cNvSpPr txBox="1"/>
          <p:nvPr/>
        </p:nvSpPr>
        <p:spPr>
          <a:xfrm>
            <a:off x="9018867" y="2035277"/>
            <a:ext cx="2825117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s-ES" sz="3300" b="1">
                <a:solidFill>
                  <a:srgbClr val="3F3F3F"/>
                </a:solidFill>
                <a:latin typeface="Barlow"/>
                <a:ea typeface="Barlow"/>
                <a:cs typeface="Barlow"/>
                <a:sym typeface="Barlow"/>
              </a:rPr>
              <a:t>Cafeteria Procedures</a:t>
            </a:r>
            <a:endParaRPr/>
          </a:p>
        </p:txBody>
      </p:sp>
      <p:sp>
        <p:nvSpPr>
          <p:cNvPr id="158" name="Google Shape;158;p19"/>
          <p:cNvSpPr txBox="1"/>
          <p:nvPr/>
        </p:nvSpPr>
        <p:spPr>
          <a:xfrm>
            <a:off x="5244954" y="4397848"/>
            <a:ext cx="2810800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s-ES" sz="3300" b="1">
                <a:solidFill>
                  <a:srgbClr val="3F3F3F"/>
                </a:solidFill>
                <a:latin typeface="Barlow"/>
                <a:ea typeface="Barlow"/>
                <a:cs typeface="Barlow"/>
                <a:sym typeface="Barlow"/>
              </a:rPr>
              <a:t>School Procedures</a:t>
            </a:r>
            <a:endParaRPr/>
          </a:p>
        </p:txBody>
      </p:sp>
      <p:sp>
        <p:nvSpPr>
          <p:cNvPr id="159" name="Google Shape;159;p19"/>
          <p:cNvSpPr txBox="1"/>
          <p:nvPr/>
        </p:nvSpPr>
        <p:spPr>
          <a:xfrm>
            <a:off x="1534150" y="4397850"/>
            <a:ext cx="2941500" cy="15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s-ES" sz="3100" b="1">
                <a:solidFill>
                  <a:srgbClr val="3F3F3F"/>
                </a:solidFill>
                <a:latin typeface="Barlow"/>
                <a:ea typeface="Barlow"/>
                <a:cs typeface="Barlow"/>
                <a:sym typeface="Barlow"/>
              </a:rPr>
              <a:t>School Communication</a:t>
            </a:r>
            <a:endParaRPr sz="1200"/>
          </a:p>
        </p:txBody>
      </p:sp>
      <p:sp>
        <p:nvSpPr>
          <p:cNvPr id="160" name="Google Shape;160;p19"/>
          <p:cNvSpPr txBox="1"/>
          <p:nvPr/>
        </p:nvSpPr>
        <p:spPr>
          <a:xfrm>
            <a:off x="9018867" y="4397848"/>
            <a:ext cx="2825117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s-ES" sz="3300" b="1">
                <a:solidFill>
                  <a:srgbClr val="3F3F3F"/>
                </a:solidFill>
                <a:latin typeface="Barlow"/>
                <a:ea typeface="Barlow"/>
                <a:cs typeface="Barlow"/>
                <a:sym typeface="Barlow"/>
              </a:rPr>
              <a:t>Staff Support</a:t>
            </a:r>
            <a:endParaRPr/>
          </a:p>
        </p:txBody>
      </p:sp>
      <p:grpSp>
        <p:nvGrpSpPr>
          <p:cNvPr id="161" name="Google Shape;161;p19"/>
          <p:cNvGrpSpPr/>
          <p:nvPr/>
        </p:nvGrpSpPr>
        <p:grpSpPr>
          <a:xfrm>
            <a:off x="4434861" y="4545670"/>
            <a:ext cx="741967" cy="733017"/>
            <a:chOff x="3171000" y="4021950"/>
            <a:chExt cx="268100" cy="265875"/>
          </a:xfrm>
        </p:grpSpPr>
        <p:sp>
          <p:nvSpPr>
            <p:cNvPr id="162" name="Google Shape;162;p19"/>
            <p:cNvSpPr/>
            <p:nvPr/>
          </p:nvSpPr>
          <p:spPr>
            <a:xfrm>
              <a:off x="3171000" y="4058525"/>
              <a:ext cx="230200" cy="229300"/>
            </a:xfrm>
            <a:custGeom>
              <a:avLst/>
              <a:gdLst/>
              <a:ahLst/>
              <a:cxnLst/>
              <a:rect l="l" t="t" r="r" b="b"/>
              <a:pathLst>
                <a:path w="9208" h="9172" extrusionOk="0">
                  <a:moveTo>
                    <a:pt x="1782" y="6720"/>
                  </a:moveTo>
                  <a:cubicBezTo>
                    <a:pt x="1957" y="6720"/>
                    <a:pt x="2130" y="6787"/>
                    <a:pt x="2266" y="6923"/>
                  </a:cubicBezTo>
                  <a:cubicBezTo>
                    <a:pt x="2534" y="7191"/>
                    <a:pt x="2534" y="7619"/>
                    <a:pt x="2266" y="7869"/>
                  </a:cubicBezTo>
                  <a:lnTo>
                    <a:pt x="1142" y="8244"/>
                  </a:lnTo>
                  <a:lnTo>
                    <a:pt x="928" y="8047"/>
                  </a:lnTo>
                  <a:lnTo>
                    <a:pt x="1303" y="6905"/>
                  </a:lnTo>
                  <a:cubicBezTo>
                    <a:pt x="1443" y="6783"/>
                    <a:pt x="1614" y="6720"/>
                    <a:pt x="1782" y="6720"/>
                  </a:cubicBezTo>
                  <a:close/>
                  <a:moveTo>
                    <a:pt x="7494" y="0"/>
                  </a:moveTo>
                  <a:lnTo>
                    <a:pt x="839" y="6656"/>
                  </a:lnTo>
                  <a:lnTo>
                    <a:pt x="0" y="9171"/>
                  </a:lnTo>
                  <a:lnTo>
                    <a:pt x="2552" y="8333"/>
                  </a:lnTo>
                  <a:lnTo>
                    <a:pt x="9207" y="1695"/>
                  </a:lnTo>
                  <a:lnTo>
                    <a:pt x="7494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19"/>
            <p:cNvSpPr/>
            <p:nvPr/>
          </p:nvSpPr>
          <p:spPr>
            <a:xfrm>
              <a:off x="3367725" y="4021950"/>
              <a:ext cx="71375" cy="69150"/>
            </a:xfrm>
            <a:custGeom>
              <a:avLst/>
              <a:gdLst/>
              <a:ahLst/>
              <a:cxnLst/>
              <a:rect l="l" t="t" r="r" b="b"/>
              <a:pathLst>
                <a:path w="2855" h="2766" extrusionOk="0">
                  <a:moveTo>
                    <a:pt x="1320" y="0"/>
                  </a:moveTo>
                  <a:cubicBezTo>
                    <a:pt x="1187" y="0"/>
                    <a:pt x="1053" y="54"/>
                    <a:pt x="946" y="161"/>
                  </a:cubicBezTo>
                  <a:lnTo>
                    <a:pt x="0" y="1089"/>
                  </a:lnTo>
                  <a:lnTo>
                    <a:pt x="1695" y="2766"/>
                  </a:lnTo>
                  <a:lnTo>
                    <a:pt x="2623" y="1838"/>
                  </a:lnTo>
                  <a:cubicBezTo>
                    <a:pt x="2855" y="1642"/>
                    <a:pt x="2855" y="1303"/>
                    <a:pt x="2641" y="1106"/>
                  </a:cubicBezTo>
                  <a:lnTo>
                    <a:pt x="1695" y="161"/>
                  </a:lnTo>
                  <a:cubicBezTo>
                    <a:pt x="1588" y="54"/>
                    <a:pt x="1454" y="0"/>
                    <a:pt x="1320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4" name="Google Shape;164;p19"/>
          <p:cNvSpPr/>
          <p:nvPr/>
        </p:nvSpPr>
        <p:spPr>
          <a:xfrm>
            <a:off x="4392895" y="2064848"/>
            <a:ext cx="825891" cy="824067"/>
          </a:xfrm>
          <a:custGeom>
            <a:avLst/>
            <a:gdLst/>
            <a:ahLst/>
            <a:cxnLst/>
            <a:rect l="l" t="t" r="r" b="b"/>
            <a:pathLst>
              <a:path w="11937" h="11956" extrusionOk="0">
                <a:moveTo>
                  <a:pt x="9225" y="1125"/>
                </a:moveTo>
                <a:lnTo>
                  <a:pt x="10831" y="2730"/>
                </a:lnTo>
                <a:lnTo>
                  <a:pt x="9814" y="3747"/>
                </a:lnTo>
                <a:lnTo>
                  <a:pt x="8975" y="2927"/>
                </a:lnTo>
                <a:lnTo>
                  <a:pt x="8583" y="3301"/>
                </a:lnTo>
                <a:lnTo>
                  <a:pt x="9421" y="4140"/>
                </a:lnTo>
                <a:lnTo>
                  <a:pt x="8368" y="5175"/>
                </a:lnTo>
                <a:lnTo>
                  <a:pt x="7548" y="4354"/>
                </a:lnTo>
                <a:lnTo>
                  <a:pt x="7173" y="4729"/>
                </a:lnTo>
                <a:lnTo>
                  <a:pt x="8012" y="5550"/>
                </a:lnTo>
                <a:lnTo>
                  <a:pt x="6977" y="6584"/>
                </a:lnTo>
                <a:lnTo>
                  <a:pt x="6138" y="5764"/>
                </a:lnTo>
                <a:lnTo>
                  <a:pt x="5763" y="6138"/>
                </a:lnTo>
                <a:lnTo>
                  <a:pt x="6602" y="6959"/>
                </a:lnTo>
                <a:lnTo>
                  <a:pt x="5549" y="7994"/>
                </a:lnTo>
                <a:lnTo>
                  <a:pt x="4728" y="7173"/>
                </a:lnTo>
                <a:lnTo>
                  <a:pt x="4354" y="7548"/>
                </a:lnTo>
                <a:lnTo>
                  <a:pt x="5175" y="8369"/>
                </a:lnTo>
                <a:lnTo>
                  <a:pt x="4140" y="9404"/>
                </a:lnTo>
                <a:lnTo>
                  <a:pt x="3319" y="8583"/>
                </a:lnTo>
                <a:lnTo>
                  <a:pt x="2944" y="8958"/>
                </a:lnTo>
                <a:lnTo>
                  <a:pt x="3765" y="9778"/>
                </a:lnTo>
                <a:lnTo>
                  <a:pt x="2748" y="10795"/>
                </a:lnTo>
                <a:lnTo>
                  <a:pt x="1160" y="9207"/>
                </a:lnTo>
                <a:lnTo>
                  <a:pt x="9225" y="1125"/>
                </a:lnTo>
                <a:close/>
                <a:moveTo>
                  <a:pt x="9225" y="1"/>
                </a:moveTo>
                <a:lnTo>
                  <a:pt x="0" y="9225"/>
                </a:lnTo>
                <a:lnTo>
                  <a:pt x="2730" y="11955"/>
                </a:lnTo>
                <a:lnTo>
                  <a:pt x="11937" y="2748"/>
                </a:lnTo>
                <a:lnTo>
                  <a:pt x="9225" y="1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9"/>
          <p:cNvSpPr/>
          <p:nvPr/>
        </p:nvSpPr>
        <p:spPr>
          <a:xfrm>
            <a:off x="699265" y="2109611"/>
            <a:ext cx="737054" cy="734534"/>
          </a:xfrm>
          <a:custGeom>
            <a:avLst/>
            <a:gdLst/>
            <a:ahLst/>
            <a:cxnLst/>
            <a:rect l="l" t="t" r="r" b="b"/>
            <a:pathLst>
              <a:path w="10653" h="10657" extrusionOk="0">
                <a:moveTo>
                  <a:pt x="6254" y="823"/>
                </a:moveTo>
                <a:cubicBezTo>
                  <a:pt x="6352" y="823"/>
                  <a:pt x="6452" y="841"/>
                  <a:pt x="6549" y="879"/>
                </a:cubicBezTo>
                <a:cubicBezTo>
                  <a:pt x="6959" y="1040"/>
                  <a:pt x="7155" y="1504"/>
                  <a:pt x="6977" y="1914"/>
                </a:cubicBezTo>
                <a:cubicBezTo>
                  <a:pt x="6867" y="2217"/>
                  <a:pt x="6554" y="2414"/>
                  <a:pt x="6237" y="2414"/>
                </a:cubicBezTo>
                <a:cubicBezTo>
                  <a:pt x="6143" y="2414"/>
                  <a:pt x="6049" y="2397"/>
                  <a:pt x="5960" y="2360"/>
                </a:cubicBezTo>
                <a:cubicBezTo>
                  <a:pt x="5532" y="2200"/>
                  <a:pt x="5353" y="1736"/>
                  <a:pt x="5514" y="1325"/>
                </a:cubicBezTo>
                <a:cubicBezTo>
                  <a:pt x="5636" y="1012"/>
                  <a:pt x="5936" y="823"/>
                  <a:pt x="6254" y="823"/>
                </a:cubicBezTo>
                <a:close/>
                <a:moveTo>
                  <a:pt x="9047" y="3609"/>
                </a:moveTo>
                <a:cubicBezTo>
                  <a:pt x="9493" y="3609"/>
                  <a:pt x="9849" y="3966"/>
                  <a:pt x="9849" y="4394"/>
                </a:cubicBezTo>
                <a:cubicBezTo>
                  <a:pt x="9849" y="4840"/>
                  <a:pt x="9493" y="5197"/>
                  <a:pt x="9047" y="5197"/>
                </a:cubicBezTo>
                <a:cubicBezTo>
                  <a:pt x="8618" y="5197"/>
                  <a:pt x="8244" y="4840"/>
                  <a:pt x="8244" y="4394"/>
                </a:cubicBezTo>
                <a:cubicBezTo>
                  <a:pt x="8244" y="3966"/>
                  <a:pt x="8618" y="3609"/>
                  <a:pt x="9047" y="3609"/>
                </a:cubicBezTo>
                <a:close/>
                <a:moveTo>
                  <a:pt x="5585" y="4662"/>
                </a:moveTo>
                <a:cubicBezTo>
                  <a:pt x="5817" y="4662"/>
                  <a:pt x="5978" y="4840"/>
                  <a:pt x="5978" y="5072"/>
                </a:cubicBezTo>
                <a:cubicBezTo>
                  <a:pt x="5978" y="5304"/>
                  <a:pt x="5817" y="5465"/>
                  <a:pt x="5585" y="5465"/>
                </a:cubicBezTo>
                <a:cubicBezTo>
                  <a:pt x="5371" y="5465"/>
                  <a:pt x="5193" y="5304"/>
                  <a:pt x="5193" y="5072"/>
                </a:cubicBezTo>
                <a:cubicBezTo>
                  <a:pt x="5193" y="4840"/>
                  <a:pt x="5371" y="4662"/>
                  <a:pt x="5585" y="4662"/>
                </a:cubicBezTo>
                <a:close/>
                <a:moveTo>
                  <a:pt x="6272" y="0"/>
                </a:moveTo>
                <a:cubicBezTo>
                  <a:pt x="5644" y="0"/>
                  <a:pt x="5041" y="377"/>
                  <a:pt x="4782" y="1004"/>
                </a:cubicBezTo>
                <a:cubicBezTo>
                  <a:pt x="4443" y="1807"/>
                  <a:pt x="4853" y="2735"/>
                  <a:pt x="5656" y="3074"/>
                </a:cubicBezTo>
                <a:cubicBezTo>
                  <a:pt x="5817" y="3145"/>
                  <a:pt x="5978" y="3163"/>
                  <a:pt x="6138" y="3181"/>
                </a:cubicBezTo>
                <a:lnTo>
                  <a:pt x="4943" y="4376"/>
                </a:lnTo>
                <a:lnTo>
                  <a:pt x="4639" y="5036"/>
                </a:lnTo>
                <a:lnTo>
                  <a:pt x="803" y="7195"/>
                </a:lnTo>
                <a:lnTo>
                  <a:pt x="0" y="8534"/>
                </a:lnTo>
                <a:lnTo>
                  <a:pt x="3854" y="6803"/>
                </a:lnTo>
                <a:lnTo>
                  <a:pt x="2124" y="10657"/>
                </a:lnTo>
                <a:lnTo>
                  <a:pt x="2124" y="10657"/>
                </a:lnTo>
                <a:lnTo>
                  <a:pt x="3462" y="9854"/>
                </a:lnTo>
                <a:lnTo>
                  <a:pt x="5603" y="6036"/>
                </a:lnTo>
                <a:lnTo>
                  <a:pt x="6245" y="5732"/>
                </a:lnTo>
                <a:lnTo>
                  <a:pt x="7459" y="4537"/>
                </a:lnTo>
                <a:cubicBezTo>
                  <a:pt x="7512" y="5376"/>
                  <a:pt x="8208" y="6000"/>
                  <a:pt x="9047" y="6000"/>
                </a:cubicBezTo>
                <a:cubicBezTo>
                  <a:pt x="9939" y="6000"/>
                  <a:pt x="10652" y="5286"/>
                  <a:pt x="10652" y="4394"/>
                </a:cubicBezTo>
                <a:cubicBezTo>
                  <a:pt x="10652" y="3520"/>
                  <a:pt x="9939" y="2806"/>
                  <a:pt x="9047" y="2806"/>
                </a:cubicBezTo>
                <a:cubicBezTo>
                  <a:pt x="8708" y="2806"/>
                  <a:pt x="8386" y="2913"/>
                  <a:pt x="8119" y="3109"/>
                </a:cubicBezTo>
                <a:lnTo>
                  <a:pt x="6834" y="3823"/>
                </a:lnTo>
                <a:lnTo>
                  <a:pt x="7548" y="2539"/>
                </a:lnTo>
                <a:cubicBezTo>
                  <a:pt x="7619" y="2431"/>
                  <a:pt x="7690" y="2307"/>
                  <a:pt x="7726" y="2200"/>
                </a:cubicBezTo>
                <a:cubicBezTo>
                  <a:pt x="8065" y="1379"/>
                  <a:pt x="7673" y="451"/>
                  <a:pt x="6852" y="112"/>
                </a:cubicBezTo>
                <a:cubicBezTo>
                  <a:pt x="6662" y="36"/>
                  <a:pt x="6466" y="0"/>
                  <a:pt x="6272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6" name="Google Shape;166;p19"/>
          <p:cNvGrpSpPr/>
          <p:nvPr/>
        </p:nvGrpSpPr>
        <p:grpSpPr>
          <a:xfrm>
            <a:off x="714879" y="4536627"/>
            <a:ext cx="700039" cy="697383"/>
            <a:chOff x="5684575" y="4038000"/>
            <a:chExt cx="252950" cy="252950"/>
          </a:xfrm>
        </p:grpSpPr>
        <p:sp>
          <p:nvSpPr>
            <p:cNvPr id="167" name="Google Shape;167;p19"/>
            <p:cNvSpPr/>
            <p:nvPr/>
          </p:nvSpPr>
          <p:spPr>
            <a:xfrm>
              <a:off x="5684575" y="4038000"/>
              <a:ext cx="252950" cy="252950"/>
            </a:xfrm>
            <a:custGeom>
              <a:avLst/>
              <a:gdLst/>
              <a:ahLst/>
              <a:cxnLst/>
              <a:rect l="l" t="t" r="r" b="b"/>
              <a:pathLst>
                <a:path w="10118" h="10118" extrusionOk="0">
                  <a:moveTo>
                    <a:pt x="5068" y="803"/>
                  </a:moveTo>
                  <a:cubicBezTo>
                    <a:pt x="7405" y="803"/>
                    <a:pt x="9332" y="2730"/>
                    <a:pt x="9332" y="5068"/>
                  </a:cubicBezTo>
                  <a:cubicBezTo>
                    <a:pt x="9332" y="7405"/>
                    <a:pt x="7405" y="9314"/>
                    <a:pt x="5068" y="9314"/>
                  </a:cubicBezTo>
                  <a:cubicBezTo>
                    <a:pt x="2731" y="9314"/>
                    <a:pt x="804" y="7405"/>
                    <a:pt x="804" y="5068"/>
                  </a:cubicBezTo>
                  <a:cubicBezTo>
                    <a:pt x="804" y="2730"/>
                    <a:pt x="2731" y="803"/>
                    <a:pt x="5068" y="803"/>
                  </a:cubicBezTo>
                  <a:close/>
                  <a:moveTo>
                    <a:pt x="5068" y="1"/>
                  </a:moveTo>
                  <a:cubicBezTo>
                    <a:pt x="2267" y="1"/>
                    <a:pt x="1" y="2267"/>
                    <a:pt x="1" y="5068"/>
                  </a:cubicBezTo>
                  <a:cubicBezTo>
                    <a:pt x="1" y="7851"/>
                    <a:pt x="2267" y="10117"/>
                    <a:pt x="5068" y="10117"/>
                  </a:cubicBezTo>
                  <a:cubicBezTo>
                    <a:pt x="7851" y="10117"/>
                    <a:pt x="10118" y="7851"/>
                    <a:pt x="10118" y="5068"/>
                  </a:cubicBezTo>
                  <a:cubicBezTo>
                    <a:pt x="10118" y="2267"/>
                    <a:pt x="7851" y="1"/>
                    <a:pt x="5068" y="1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19"/>
            <p:cNvSpPr/>
            <p:nvPr/>
          </p:nvSpPr>
          <p:spPr>
            <a:xfrm>
              <a:off x="5804575" y="4097775"/>
              <a:ext cx="58000" cy="118225"/>
            </a:xfrm>
            <a:custGeom>
              <a:avLst/>
              <a:gdLst/>
              <a:ahLst/>
              <a:cxnLst/>
              <a:rect l="l" t="t" r="r" b="b"/>
              <a:pathLst>
                <a:path w="2320" h="4729" extrusionOk="0">
                  <a:moveTo>
                    <a:pt x="0" y="0"/>
                  </a:moveTo>
                  <a:lnTo>
                    <a:pt x="0" y="2677"/>
                  </a:lnTo>
                  <a:cubicBezTo>
                    <a:pt x="0" y="2748"/>
                    <a:pt x="36" y="2820"/>
                    <a:pt x="90" y="2855"/>
                  </a:cubicBezTo>
                  <a:lnTo>
                    <a:pt x="1963" y="4729"/>
                  </a:lnTo>
                  <a:lnTo>
                    <a:pt x="2320" y="4372"/>
                  </a:lnTo>
                  <a:lnTo>
                    <a:pt x="536" y="2570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19"/>
            <p:cNvSpPr/>
            <p:nvPr/>
          </p:nvSpPr>
          <p:spPr>
            <a:xfrm>
              <a:off x="5804575" y="4071450"/>
              <a:ext cx="13400" cy="13400"/>
            </a:xfrm>
            <a:custGeom>
              <a:avLst/>
              <a:gdLst/>
              <a:ahLst/>
              <a:cxnLst/>
              <a:rect l="l" t="t" r="r" b="b"/>
              <a:pathLst>
                <a:path w="536" h="536" extrusionOk="0">
                  <a:moveTo>
                    <a:pt x="268" y="1"/>
                  </a:moveTo>
                  <a:cubicBezTo>
                    <a:pt x="125" y="1"/>
                    <a:pt x="0" y="126"/>
                    <a:pt x="0" y="268"/>
                  </a:cubicBezTo>
                  <a:cubicBezTo>
                    <a:pt x="0" y="411"/>
                    <a:pt x="125" y="536"/>
                    <a:pt x="268" y="536"/>
                  </a:cubicBezTo>
                  <a:cubicBezTo>
                    <a:pt x="411" y="536"/>
                    <a:pt x="536" y="411"/>
                    <a:pt x="536" y="268"/>
                  </a:cubicBezTo>
                  <a:cubicBezTo>
                    <a:pt x="536" y="126"/>
                    <a:pt x="411" y="1"/>
                    <a:pt x="268" y="1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19"/>
            <p:cNvSpPr/>
            <p:nvPr/>
          </p:nvSpPr>
          <p:spPr>
            <a:xfrm>
              <a:off x="5804575" y="4244525"/>
              <a:ext cx="13400" cy="12975"/>
            </a:xfrm>
            <a:custGeom>
              <a:avLst/>
              <a:gdLst/>
              <a:ahLst/>
              <a:cxnLst/>
              <a:rect l="l" t="t" r="r" b="b"/>
              <a:pathLst>
                <a:path w="536" h="519" extrusionOk="0">
                  <a:moveTo>
                    <a:pt x="268" y="1"/>
                  </a:moveTo>
                  <a:cubicBezTo>
                    <a:pt x="125" y="1"/>
                    <a:pt x="0" y="126"/>
                    <a:pt x="0" y="268"/>
                  </a:cubicBezTo>
                  <a:cubicBezTo>
                    <a:pt x="0" y="411"/>
                    <a:pt x="125" y="518"/>
                    <a:pt x="268" y="518"/>
                  </a:cubicBezTo>
                  <a:cubicBezTo>
                    <a:pt x="411" y="518"/>
                    <a:pt x="536" y="411"/>
                    <a:pt x="536" y="268"/>
                  </a:cubicBezTo>
                  <a:cubicBezTo>
                    <a:pt x="536" y="126"/>
                    <a:pt x="411" y="1"/>
                    <a:pt x="268" y="1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19"/>
            <p:cNvSpPr/>
            <p:nvPr/>
          </p:nvSpPr>
          <p:spPr>
            <a:xfrm>
              <a:off x="5718025" y="4158000"/>
              <a:ext cx="13425" cy="13400"/>
            </a:xfrm>
            <a:custGeom>
              <a:avLst/>
              <a:gdLst/>
              <a:ahLst/>
              <a:cxnLst/>
              <a:rect l="l" t="t" r="r" b="b"/>
              <a:pathLst>
                <a:path w="537" h="536" extrusionOk="0">
                  <a:moveTo>
                    <a:pt x="269" y="0"/>
                  </a:moveTo>
                  <a:cubicBezTo>
                    <a:pt x="126" y="0"/>
                    <a:pt x="1" y="125"/>
                    <a:pt x="1" y="268"/>
                  </a:cubicBezTo>
                  <a:cubicBezTo>
                    <a:pt x="1" y="411"/>
                    <a:pt x="126" y="535"/>
                    <a:pt x="269" y="535"/>
                  </a:cubicBezTo>
                  <a:cubicBezTo>
                    <a:pt x="411" y="535"/>
                    <a:pt x="536" y="411"/>
                    <a:pt x="536" y="268"/>
                  </a:cubicBezTo>
                  <a:cubicBezTo>
                    <a:pt x="536" y="125"/>
                    <a:pt x="411" y="0"/>
                    <a:pt x="269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19"/>
            <p:cNvSpPr/>
            <p:nvPr/>
          </p:nvSpPr>
          <p:spPr>
            <a:xfrm>
              <a:off x="5891100" y="4158000"/>
              <a:ext cx="13425" cy="13400"/>
            </a:xfrm>
            <a:custGeom>
              <a:avLst/>
              <a:gdLst/>
              <a:ahLst/>
              <a:cxnLst/>
              <a:rect l="l" t="t" r="r" b="b"/>
              <a:pathLst>
                <a:path w="537" h="536" extrusionOk="0">
                  <a:moveTo>
                    <a:pt x="269" y="0"/>
                  </a:moveTo>
                  <a:cubicBezTo>
                    <a:pt x="126" y="0"/>
                    <a:pt x="1" y="125"/>
                    <a:pt x="1" y="268"/>
                  </a:cubicBezTo>
                  <a:cubicBezTo>
                    <a:pt x="1" y="411"/>
                    <a:pt x="126" y="535"/>
                    <a:pt x="269" y="535"/>
                  </a:cubicBezTo>
                  <a:cubicBezTo>
                    <a:pt x="411" y="535"/>
                    <a:pt x="536" y="411"/>
                    <a:pt x="536" y="268"/>
                  </a:cubicBezTo>
                  <a:cubicBezTo>
                    <a:pt x="536" y="125"/>
                    <a:pt x="411" y="0"/>
                    <a:pt x="269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3" name="Google Shape;173;p19"/>
          <p:cNvGrpSpPr/>
          <p:nvPr/>
        </p:nvGrpSpPr>
        <p:grpSpPr>
          <a:xfrm>
            <a:off x="8228520" y="2109762"/>
            <a:ext cx="695127" cy="734258"/>
            <a:chOff x="3927075" y="3612900"/>
            <a:chExt cx="251175" cy="266325"/>
          </a:xfrm>
        </p:grpSpPr>
        <p:sp>
          <p:nvSpPr>
            <p:cNvPr id="174" name="Google Shape;174;p19"/>
            <p:cNvSpPr/>
            <p:nvPr/>
          </p:nvSpPr>
          <p:spPr>
            <a:xfrm>
              <a:off x="4031450" y="3726200"/>
              <a:ext cx="40175" cy="39725"/>
            </a:xfrm>
            <a:custGeom>
              <a:avLst/>
              <a:gdLst/>
              <a:ahLst/>
              <a:cxnLst/>
              <a:rect l="l" t="t" r="r" b="b"/>
              <a:pathLst>
                <a:path w="1607" h="1589" extrusionOk="0">
                  <a:moveTo>
                    <a:pt x="804" y="1"/>
                  </a:moveTo>
                  <a:cubicBezTo>
                    <a:pt x="358" y="1"/>
                    <a:pt x="1" y="357"/>
                    <a:pt x="1" y="786"/>
                  </a:cubicBezTo>
                  <a:cubicBezTo>
                    <a:pt x="1" y="1232"/>
                    <a:pt x="358" y="1589"/>
                    <a:pt x="804" y="1589"/>
                  </a:cubicBezTo>
                  <a:cubicBezTo>
                    <a:pt x="1250" y="1589"/>
                    <a:pt x="1607" y="1232"/>
                    <a:pt x="1607" y="786"/>
                  </a:cubicBezTo>
                  <a:cubicBezTo>
                    <a:pt x="1607" y="357"/>
                    <a:pt x="1250" y="1"/>
                    <a:pt x="804" y="1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19"/>
            <p:cNvSpPr/>
            <p:nvPr/>
          </p:nvSpPr>
          <p:spPr>
            <a:xfrm>
              <a:off x="3927075" y="3612900"/>
              <a:ext cx="251175" cy="266325"/>
            </a:xfrm>
            <a:custGeom>
              <a:avLst/>
              <a:gdLst/>
              <a:ahLst/>
              <a:cxnLst/>
              <a:rect l="l" t="t" r="r" b="b"/>
              <a:pathLst>
                <a:path w="10047" h="10653" extrusionOk="0">
                  <a:moveTo>
                    <a:pt x="4979" y="536"/>
                  </a:moveTo>
                  <a:cubicBezTo>
                    <a:pt x="5389" y="536"/>
                    <a:pt x="5889" y="1249"/>
                    <a:pt x="6228" y="2463"/>
                  </a:cubicBezTo>
                  <a:cubicBezTo>
                    <a:pt x="5853" y="2606"/>
                    <a:pt x="5425" y="2766"/>
                    <a:pt x="5014" y="2945"/>
                  </a:cubicBezTo>
                  <a:cubicBezTo>
                    <a:pt x="4586" y="2748"/>
                    <a:pt x="4158" y="2570"/>
                    <a:pt x="3748" y="2445"/>
                  </a:cubicBezTo>
                  <a:cubicBezTo>
                    <a:pt x="4069" y="1232"/>
                    <a:pt x="4586" y="536"/>
                    <a:pt x="4979" y="536"/>
                  </a:cubicBezTo>
                  <a:close/>
                  <a:moveTo>
                    <a:pt x="6353" y="2980"/>
                  </a:moveTo>
                  <a:cubicBezTo>
                    <a:pt x="6406" y="3230"/>
                    <a:pt x="6442" y="3480"/>
                    <a:pt x="6478" y="3747"/>
                  </a:cubicBezTo>
                  <a:cubicBezTo>
                    <a:pt x="6335" y="3658"/>
                    <a:pt x="6210" y="3569"/>
                    <a:pt x="6049" y="3480"/>
                  </a:cubicBezTo>
                  <a:cubicBezTo>
                    <a:pt x="5907" y="3408"/>
                    <a:pt x="5782" y="3337"/>
                    <a:pt x="5639" y="3248"/>
                  </a:cubicBezTo>
                  <a:cubicBezTo>
                    <a:pt x="5871" y="3141"/>
                    <a:pt x="6121" y="3069"/>
                    <a:pt x="6353" y="2980"/>
                  </a:cubicBezTo>
                  <a:close/>
                  <a:moveTo>
                    <a:pt x="3605" y="2962"/>
                  </a:moveTo>
                  <a:cubicBezTo>
                    <a:pt x="3855" y="3034"/>
                    <a:pt x="4122" y="3141"/>
                    <a:pt x="4390" y="3248"/>
                  </a:cubicBezTo>
                  <a:cubicBezTo>
                    <a:pt x="4265" y="3319"/>
                    <a:pt x="4122" y="3391"/>
                    <a:pt x="3980" y="3480"/>
                  </a:cubicBezTo>
                  <a:cubicBezTo>
                    <a:pt x="3819" y="3587"/>
                    <a:pt x="3658" y="3694"/>
                    <a:pt x="3480" y="3801"/>
                  </a:cubicBezTo>
                  <a:cubicBezTo>
                    <a:pt x="3516" y="3498"/>
                    <a:pt x="3551" y="3230"/>
                    <a:pt x="3605" y="2962"/>
                  </a:cubicBezTo>
                  <a:close/>
                  <a:moveTo>
                    <a:pt x="1785" y="2623"/>
                  </a:moveTo>
                  <a:cubicBezTo>
                    <a:pt x="2178" y="2623"/>
                    <a:pt x="2606" y="2695"/>
                    <a:pt x="3087" y="2820"/>
                  </a:cubicBezTo>
                  <a:cubicBezTo>
                    <a:pt x="2998" y="3230"/>
                    <a:pt x="2927" y="3712"/>
                    <a:pt x="2891" y="4194"/>
                  </a:cubicBezTo>
                  <a:cubicBezTo>
                    <a:pt x="2517" y="4461"/>
                    <a:pt x="2178" y="4711"/>
                    <a:pt x="1892" y="4996"/>
                  </a:cubicBezTo>
                  <a:cubicBezTo>
                    <a:pt x="1000" y="4086"/>
                    <a:pt x="625" y="3284"/>
                    <a:pt x="821" y="2927"/>
                  </a:cubicBezTo>
                  <a:cubicBezTo>
                    <a:pt x="946" y="2730"/>
                    <a:pt x="1285" y="2623"/>
                    <a:pt x="1785" y="2623"/>
                  </a:cubicBezTo>
                  <a:close/>
                  <a:moveTo>
                    <a:pt x="8244" y="2623"/>
                  </a:moveTo>
                  <a:cubicBezTo>
                    <a:pt x="8726" y="2623"/>
                    <a:pt x="9083" y="2748"/>
                    <a:pt x="9208" y="2927"/>
                  </a:cubicBezTo>
                  <a:cubicBezTo>
                    <a:pt x="9404" y="3284"/>
                    <a:pt x="9047" y="4086"/>
                    <a:pt x="8137" y="4996"/>
                  </a:cubicBezTo>
                  <a:cubicBezTo>
                    <a:pt x="7816" y="4693"/>
                    <a:pt x="7459" y="4408"/>
                    <a:pt x="7049" y="4122"/>
                  </a:cubicBezTo>
                  <a:cubicBezTo>
                    <a:pt x="7013" y="3676"/>
                    <a:pt x="6941" y="3230"/>
                    <a:pt x="6852" y="2837"/>
                  </a:cubicBezTo>
                  <a:cubicBezTo>
                    <a:pt x="7352" y="2695"/>
                    <a:pt x="7851" y="2623"/>
                    <a:pt x="8244" y="2623"/>
                  </a:cubicBezTo>
                  <a:close/>
                  <a:moveTo>
                    <a:pt x="2856" y="4872"/>
                  </a:moveTo>
                  <a:cubicBezTo>
                    <a:pt x="2856" y="5032"/>
                    <a:pt x="2856" y="5175"/>
                    <a:pt x="2856" y="5318"/>
                  </a:cubicBezTo>
                  <a:cubicBezTo>
                    <a:pt x="2856" y="5496"/>
                    <a:pt x="2856" y="5674"/>
                    <a:pt x="2856" y="5835"/>
                  </a:cubicBezTo>
                  <a:cubicBezTo>
                    <a:pt x="2659" y="5674"/>
                    <a:pt x="2463" y="5514"/>
                    <a:pt x="2285" y="5353"/>
                  </a:cubicBezTo>
                  <a:cubicBezTo>
                    <a:pt x="2463" y="5193"/>
                    <a:pt x="2659" y="5032"/>
                    <a:pt x="2856" y="4872"/>
                  </a:cubicBezTo>
                  <a:close/>
                  <a:moveTo>
                    <a:pt x="7102" y="4818"/>
                  </a:moveTo>
                  <a:cubicBezTo>
                    <a:pt x="7334" y="5014"/>
                    <a:pt x="7548" y="5193"/>
                    <a:pt x="7744" y="5371"/>
                  </a:cubicBezTo>
                  <a:cubicBezTo>
                    <a:pt x="7548" y="5550"/>
                    <a:pt x="7334" y="5728"/>
                    <a:pt x="7102" y="5906"/>
                  </a:cubicBezTo>
                  <a:cubicBezTo>
                    <a:pt x="7102" y="5710"/>
                    <a:pt x="7102" y="5532"/>
                    <a:pt x="7102" y="5335"/>
                  </a:cubicBezTo>
                  <a:cubicBezTo>
                    <a:pt x="7102" y="5157"/>
                    <a:pt x="7102" y="4979"/>
                    <a:pt x="7102" y="4818"/>
                  </a:cubicBezTo>
                  <a:close/>
                  <a:moveTo>
                    <a:pt x="5014" y="3551"/>
                  </a:moveTo>
                  <a:cubicBezTo>
                    <a:pt x="5264" y="3658"/>
                    <a:pt x="5514" y="3801"/>
                    <a:pt x="5782" y="3944"/>
                  </a:cubicBezTo>
                  <a:cubicBezTo>
                    <a:pt x="6049" y="4104"/>
                    <a:pt x="6317" y="4265"/>
                    <a:pt x="6549" y="4425"/>
                  </a:cubicBezTo>
                  <a:cubicBezTo>
                    <a:pt x="6585" y="4711"/>
                    <a:pt x="6585" y="5014"/>
                    <a:pt x="6585" y="5318"/>
                  </a:cubicBezTo>
                  <a:cubicBezTo>
                    <a:pt x="6585" y="5657"/>
                    <a:pt x="6567" y="5978"/>
                    <a:pt x="6531" y="6299"/>
                  </a:cubicBezTo>
                  <a:cubicBezTo>
                    <a:pt x="6317" y="6424"/>
                    <a:pt x="6103" y="6567"/>
                    <a:pt x="5853" y="6709"/>
                  </a:cubicBezTo>
                  <a:cubicBezTo>
                    <a:pt x="5585" y="6870"/>
                    <a:pt x="5300" y="7030"/>
                    <a:pt x="5014" y="7155"/>
                  </a:cubicBezTo>
                  <a:cubicBezTo>
                    <a:pt x="4747" y="7030"/>
                    <a:pt x="4461" y="6870"/>
                    <a:pt x="4176" y="6709"/>
                  </a:cubicBezTo>
                  <a:cubicBezTo>
                    <a:pt x="3908" y="6549"/>
                    <a:pt x="3658" y="6388"/>
                    <a:pt x="3409" y="6228"/>
                  </a:cubicBezTo>
                  <a:cubicBezTo>
                    <a:pt x="3391" y="5942"/>
                    <a:pt x="3391" y="5657"/>
                    <a:pt x="3391" y="5318"/>
                  </a:cubicBezTo>
                  <a:cubicBezTo>
                    <a:pt x="3391" y="5032"/>
                    <a:pt x="3391" y="4764"/>
                    <a:pt x="3409" y="4479"/>
                  </a:cubicBezTo>
                  <a:cubicBezTo>
                    <a:pt x="3676" y="4301"/>
                    <a:pt x="3944" y="4122"/>
                    <a:pt x="4265" y="3944"/>
                  </a:cubicBezTo>
                  <a:cubicBezTo>
                    <a:pt x="4515" y="3801"/>
                    <a:pt x="4765" y="3658"/>
                    <a:pt x="5014" y="3551"/>
                  </a:cubicBezTo>
                  <a:close/>
                  <a:moveTo>
                    <a:pt x="6478" y="6959"/>
                  </a:moveTo>
                  <a:cubicBezTo>
                    <a:pt x="6424" y="7227"/>
                    <a:pt x="6388" y="7477"/>
                    <a:pt x="6353" y="7691"/>
                  </a:cubicBezTo>
                  <a:cubicBezTo>
                    <a:pt x="6121" y="7619"/>
                    <a:pt x="5871" y="7530"/>
                    <a:pt x="5639" y="7423"/>
                  </a:cubicBezTo>
                  <a:cubicBezTo>
                    <a:pt x="5800" y="7352"/>
                    <a:pt x="5960" y="7262"/>
                    <a:pt x="6121" y="7155"/>
                  </a:cubicBezTo>
                  <a:cubicBezTo>
                    <a:pt x="6246" y="7102"/>
                    <a:pt x="6371" y="7030"/>
                    <a:pt x="6478" y="6959"/>
                  </a:cubicBezTo>
                  <a:close/>
                  <a:moveTo>
                    <a:pt x="3480" y="6906"/>
                  </a:moveTo>
                  <a:lnTo>
                    <a:pt x="3480" y="6906"/>
                  </a:lnTo>
                  <a:cubicBezTo>
                    <a:pt x="3641" y="7013"/>
                    <a:pt x="3766" y="7084"/>
                    <a:pt x="3926" y="7173"/>
                  </a:cubicBezTo>
                  <a:cubicBezTo>
                    <a:pt x="4069" y="7262"/>
                    <a:pt x="4229" y="7352"/>
                    <a:pt x="4390" y="7423"/>
                  </a:cubicBezTo>
                  <a:cubicBezTo>
                    <a:pt x="4122" y="7530"/>
                    <a:pt x="3873" y="7637"/>
                    <a:pt x="3623" y="7709"/>
                  </a:cubicBezTo>
                  <a:cubicBezTo>
                    <a:pt x="3569" y="7459"/>
                    <a:pt x="3534" y="7191"/>
                    <a:pt x="3480" y="6906"/>
                  </a:cubicBezTo>
                  <a:close/>
                  <a:moveTo>
                    <a:pt x="1910" y="5728"/>
                  </a:moveTo>
                  <a:cubicBezTo>
                    <a:pt x="2213" y="5996"/>
                    <a:pt x="2552" y="6263"/>
                    <a:pt x="2909" y="6531"/>
                  </a:cubicBezTo>
                  <a:cubicBezTo>
                    <a:pt x="2945" y="6995"/>
                    <a:pt x="3016" y="7441"/>
                    <a:pt x="3105" y="7851"/>
                  </a:cubicBezTo>
                  <a:cubicBezTo>
                    <a:pt x="2659" y="7976"/>
                    <a:pt x="2231" y="8030"/>
                    <a:pt x="1856" y="8030"/>
                  </a:cubicBezTo>
                  <a:cubicBezTo>
                    <a:pt x="1375" y="8030"/>
                    <a:pt x="1018" y="7905"/>
                    <a:pt x="911" y="7726"/>
                  </a:cubicBezTo>
                  <a:cubicBezTo>
                    <a:pt x="697" y="7387"/>
                    <a:pt x="1053" y="6602"/>
                    <a:pt x="1910" y="5728"/>
                  </a:cubicBezTo>
                  <a:close/>
                  <a:moveTo>
                    <a:pt x="8137" y="5728"/>
                  </a:moveTo>
                  <a:cubicBezTo>
                    <a:pt x="8976" y="6602"/>
                    <a:pt x="9332" y="7387"/>
                    <a:pt x="9136" y="7726"/>
                  </a:cubicBezTo>
                  <a:cubicBezTo>
                    <a:pt x="9011" y="7923"/>
                    <a:pt x="8672" y="8030"/>
                    <a:pt x="8173" y="8030"/>
                  </a:cubicBezTo>
                  <a:cubicBezTo>
                    <a:pt x="7780" y="8030"/>
                    <a:pt x="7334" y="7958"/>
                    <a:pt x="6870" y="7851"/>
                  </a:cubicBezTo>
                  <a:cubicBezTo>
                    <a:pt x="6941" y="7441"/>
                    <a:pt x="7013" y="7030"/>
                    <a:pt x="7049" y="6584"/>
                  </a:cubicBezTo>
                  <a:cubicBezTo>
                    <a:pt x="7459" y="6299"/>
                    <a:pt x="7816" y="6031"/>
                    <a:pt x="8137" y="5728"/>
                  </a:cubicBezTo>
                  <a:close/>
                  <a:moveTo>
                    <a:pt x="5014" y="7744"/>
                  </a:moveTo>
                  <a:cubicBezTo>
                    <a:pt x="5425" y="7923"/>
                    <a:pt x="5835" y="8083"/>
                    <a:pt x="6210" y="8208"/>
                  </a:cubicBezTo>
                  <a:cubicBezTo>
                    <a:pt x="5871" y="9421"/>
                    <a:pt x="5389" y="10117"/>
                    <a:pt x="4979" y="10117"/>
                  </a:cubicBezTo>
                  <a:cubicBezTo>
                    <a:pt x="4586" y="10117"/>
                    <a:pt x="4069" y="9421"/>
                    <a:pt x="3748" y="8226"/>
                  </a:cubicBezTo>
                  <a:cubicBezTo>
                    <a:pt x="4158" y="8101"/>
                    <a:pt x="4586" y="7940"/>
                    <a:pt x="5014" y="7744"/>
                  </a:cubicBezTo>
                  <a:close/>
                  <a:moveTo>
                    <a:pt x="4979" y="0"/>
                  </a:moveTo>
                  <a:cubicBezTo>
                    <a:pt x="4265" y="0"/>
                    <a:pt x="3605" y="910"/>
                    <a:pt x="3230" y="2302"/>
                  </a:cubicBezTo>
                  <a:cubicBezTo>
                    <a:pt x="2695" y="2159"/>
                    <a:pt x="2213" y="2088"/>
                    <a:pt x="1803" y="2088"/>
                  </a:cubicBezTo>
                  <a:cubicBezTo>
                    <a:pt x="1107" y="2088"/>
                    <a:pt x="590" y="2267"/>
                    <a:pt x="375" y="2659"/>
                  </a:cubicBezTo>
                  <a:cubicBezTo>
                    <a:pt x="1" y="3301"/>
                    <a:pt x="482" y="4318"/>
                    <a:pt x="1517" y="5353"/>
                  </a:cubicBezTo>
                  <a:cubicBezTo>
                    <a:pt x="536" y="6370"/>
                    <a:pt x="72" y="7352"/>
                    <a:pt x="447" y="7976"/>
                  </a:cubicBezTo>
                  <a:cubicBezTo>
                    <a:pt x="661" y="8369"/>
                    <a:pt x="1178" y="8547"/>
                    <a:pt x="1856" y="8547"/>
                  </a:cubicBezTo>
                  <a:cubicBezTo>
                    <a:pt x="2267" y="8547"/>
                    <a:pt x="2731" y="8494"/>
                    <a:pt x="3230" y="8369"/>
                  </a:cubicBezTo>
                  <a:cubicBezTo>
                    <a:pt x="3623" y="9743"/>
                    <a:pt x="4265" y="10653"/>
                    <a:pt x="4979" y="10653"/>
                  </a:cubicBezTo>
                  <a:cubicBezTo>
                    <a:pt x="5693" y="10653"/>
                    <a:pt x="6353" y="9743"/>
                    <a:pt x="6727" y="8369"/>
                  </a:cubicBezTo>
                  <a:cubicBezTo>
                    <a:pt x="7245" y="8494"/>
                    <a:pt x="7727" y="8583"/>
                    <a:pt x="8155" y="8583"/>
                  </a:cubicBezTo>
                  <a:cubicBezTo>
                    <a:pt x="8851" y="8583"/>
                    <a:pt x="9350" y="8387"/>
                    <a:pt x="9582" y="8012"/>
                  </a:cubicBezTo>
                  <a:cubicBezTo>
                    <a:pt x="9939" y="7387"/>
                    <a:pt x="9493" y="6388"/>
                    <a:pt x="8512" y="5389"/>
                  </a:cubicBezTo>
                  <a:cubicBezTo>
                    <a:pt x="9564" y="4336"/>
                    <a:pt x="10046" y="3301"/>
                    <a:pt x="9671" y="2659"/>
                  </a:cubicBezTo>
                  <a:cubicBezTo>
                    <a:pt x="9439" y="2284"/>
                    <a:pt x="8940" y="2106"/>
                    <a:pt x="8244" y="2106"/>
                  </a:cubicBezTo>
                  <a:cubicBezTo>
                    <a:pt x="7798" y="2106"/>
                    <a:pt x="7298" y="2177"/>
                    <a:pt x="6745" y="2320"/>
                  </a:cubicBezTo>
                  <a:cubicBezTo>
                    <a:pt x="6353" y="928"/>
                    <a:pt x="5710" y="0"/>
                    <a:pt x="4979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19"/>
          <p:cNvGrpSpPr/>
          <p:nvPr/>
        </p:nvGrpSpPr>
        <p:grpSpPr>
          <a:xfrm>
            <a:off x="8228690" y="4430070"/>
            <a:ext cx="694810" cy="811823"/>
            <a:chOff x="6907250" y="4018375"/>
            <a:chExt cx="226625" cy="265875"/>
          </a:xfrm>
        </p:grpSpPr>
        <p:sp>
          <p:nvSpPr>
            <p:cNvPr id="177" name="Google Shape;177;p19"/>
            <p:cNvSpPr/>
            <p:nvPr/>
          </p:nvSpPr>
          <p:spPr>
            <a:xfrm>
              <a:off x="6953650" y="4018375"/>
              <a:ext cx="133375" cy="119575"/>
            </a:xfrm>
            <a:custGeom>
              <a:avLst/>
              <a:gdLst/>
              <a:ahLst/>
              <a:cxnLst/>
              <a:rect l="l" t="t" r="r" b="b"/>
              <a:pathLst>
                <a:path w="5335" h="4783" extrusionOk="0">
                  <a:moveTo>
                    <a:pt x="2659" y="786"/>
                  </a:moveTo>
                  <a:cubicBezTo>
                    <a:pt x="3337" y="786"/>
                    <a:pt x="3854" y="1321"/>
                    <a:pt x="3854" y="1981"/>
                  </a:cubicBezTo>
                  <a:lnTo>
                    <a:pt x="1463" y="1981"/>
                  </a:lnTo>
                  <a:cubicBezTo>
                    <a:pt x="1463" y="1321"/>
                    <a:pt x="1998" y="786"/>
                    <a:pt x="2659" y="786"/>
                  </a:cubicBezTo>
                  <a:close/>
                  <a:moveTo>
                    <a:pt x="2659" y="0"/>
                  </a:moveTo>
                  <a:cubicBezTo>
                    <a:pt x="1570" y="0"/>
                    <a:pt x="660" y="893"/>
                    <a:pt x="660" y="1981"/>
                  </a:cubicBezTo>
                  <a:lnTo>
                    <a:pt x="0" y="1981"/>
                  </a:lnTo>
                  <a:lnTo>
                    <a:pt x="0" y="4515"/>
                  </a:lnTo>
                  <a:cubicBezTo>
                    <a:pt x="0" y="4657"/>
                    <a:pt x="125" y="4782"/>
                    <a:pt x="268" y="4782"/>
                  </a:cubicBezTo>
                  <a:lnTo>
                    <a:pt x="2123" y="4782"/>
                  </a:lnTo>
                  <a:lnTo>
                    <a:pt x="2123" y="4515"/>
                  </a:lnTo>
                  <a:cubicBezTo>
                    <a:pt x="2123" y="4372"/>
                    <a:pt x="2248" y="4247"/>
                    <a:pt x="2391" y="4247"/>
                  </a:cubicBezTo>
                  <a:lnTo>
                    <a:pt x="2926" y="4247"/>
                  </a:lnTo>
                  <a:cubicBezTo>
                    <a:pt x="3087" y="4247"/>
                    <a:pt x="3194" y="4372"/>
                    <a:pt x="3194" y="4515"/>
                  </a:cubicBezTo>
                  <a:lnTo>
                    <a:pt x="3194" y="4782"/>
                  </a:lnTo>
                  <a:lnTo>
                    <a:pt x="5067" y="4782"/>
                  </a:lnTo>
                  <a:cubicBezTo>
                    <a:pt x="5210" y="4782"/>
                    <a:pt x="5335" y="4657"/>
                    <a:pt x="5335" y="4515"/>
                  </a:cubicBezTo>
                  <a:lnTo>
                    <a:pt x="5335" y="1981"/>
                  </a:lnTo>
                  <a:lnTo>
                    <a:pt x="4657" y="1981"/>
                  </a:lnTo>
                  <a:cubicBezTo>
                    <a:pt x="4657" y="893"/>
                    <a:pt x="3765" y="0"/>
                    <a:pt x="2659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19"/>
            <p:cNvSpPr/>
            <p:nvPr/>
          </p:nvSpPr>
          <p:spPr>
            <a:xfrm>
              <a:off x="6967025" y="4234275"/>
              <a:ext cx="106625" cy="49975"/>
            </a:xfrm>
            <a:custGeom>
              <a:avLst/>
              <a:gdLst/>
              <a:ahLst/>
              <a:cxnLst/>
              <a:rect l="l" t="t" r="r" b="b"/>
              <a:pathLst>
                <a:path w="4265" h="1999" extrusionOk="0">
                  <a:moveTo>
                    <a:pt x="179" y="0"/>
                  </a:moveTo>
                  <a:cubicBezTo>
                    <a:pt x="90" y="0"/>
                    <a:pt x="0" y="89"/>
                    <a:pt x="0" y="179"/>
                  </a:cubicBezTo>
                  <a:lnTo>
                    <a:pt x="0" y="1999"/>
                  </a:lnTo>
                  <a:lnTo>
                    <a:pt x="4265" y="1999"/>
                  </a:lnTo>
                  <a:lnTo>
                    <a:pt x="4265" y="179"/>
                  </a:lnTo>
                  <a:cubicBezTo>
                    <a:pt x="4265" y="89"/>
                    <a:pt x="4176" y="0"/>
                    <a:pt x="4086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19"/>
            <p:cNvSpPr/>
            <p:nvPr/>
          </p:nvSpPr>
          <p:spPr>
            <a:xfrm>
              <a:off x="6907250" y="4071900"/>
              <a:ext cx="226625" cy="212350"/>
            </a:xfrm>
            <a:custGeom>
              <a:avLst/>
              <a:gdLst/>
              <a:ahLst/>
              <a:cxnLst/>
              <a:rect l="l" t="t" r="r" b="b"/>
              <a:pathLst>
                <a:path w="9065" h="8494" extrusionOk="0">
                  <a:moveTo>
                    <a:pt x="1321" y="1"/>
                  </a:moveTo>
                  <a:cubicBezTo>
                    <a:pt x="1000" y="179"/>
                    <a:pt x="786" y="554"/>
                    <a:pt x="786" y="911"/>
                  </a:cubicBezTo>
                  <a:lnTo>
                    <a:pt x="786" y="4104"/>
                  </a:lnTo>
                  <a:lnTo>
                    <a:pt x="536" y="4104"/>
                  </a:lnTo>
                  <a:cubicBezTo>
                    <a:pt x="232" y="4104"/>
                    <a:pt x="0" y="4354"/>
                    <a:pt x="0" y="4640"/>
                  </a:cubicBezTo>
                  <a:lnTo>
                    <a:pt x="0" y="6763"/>
                  </a:lnTo>
                  <a:cubicBezTo>
                    <a:pt x="0" y="7066"/>
                    <a:pt x="232" y="7298"/>
                    <a:pt x="536" y="7298"/>
                  </a:cubicBezTo>
                  <a:lnTo>
                    <a:pt x="786" y="7298"/>
                  </a:lnTo>
                  <a:lnTo>
                    <a:pt x="786" y="7958"/>
                  </a:lnTo>
                  <a:cubicBezTo>
                    <a:pt x="786" y="8262"/>
                    <a:pt x="1035" y="8494"/>
                    <a:pt x="1321" y="8494"/>
                  </a:cubicBezTo>
                  <a:lnTo>
                    <a:pt x="1856" y="8494"/>
                  </a:lnTo>
                  <a:lnTo>
                    <a:pt x="1856" y="6674"/>
                  </a:lnTo>
                  <a:cubicBezTo>
                    <a:pt x="1856" y="6299"/>
                    <a:pt x="2177" y="5960"/>
                    <a:pt x="2570" y="5960"/>
                  </a:cubicBezTo>
                  <a:lnTo>
                    <a:pt x="6495" y="5960"/>
                  </a:lnTo>
                  <a:cubicBezTo>
                    <a:pt x="6888" y="5960"/>
                    <a:pt x="7191" y="6299"/>
                    <a:pt x="7191" y="6674"/>
                  </a:cubicBezTo>
                  <a:lnTo>
                    <a:pt x="7191" y="8494"/>
                  </a:lnTo>
                  <a:lnTo>
                    <a:pt x="7726" y="8494"/>
                  </a:lnTo>
                  <a:cubicBezTo>
                    <a:pt x="8030" y="8494"/>
                    <a:pt x="8262" y="8262"/>
                    <a:pt x="8262" y="7958"/>
                  </a:cubicBezTo>
                  <a:lnTo>
                    <a:pt x="8262" y="7298"/>
                  </a:lnTo>
                  <a:lnTo>
                    <a:pt x="8529" y="7298"/>
                  </a:lnTo>
                  <a:cubicBezTo>
                    <a:pt x="8815" y="7298"/>
                    <a:pt x="9065" y="7066"/>
                    <a:pt x="9065" y="6763"/>
                  </a:cubicBezTo>
                  <a:lnTo>
                    <a:pt x="9065" y="4640"/>
                  </a:lnTo>
                  <a:cubicBezTo>
                    <a:pt x="9047" y="4354"/>
                    <a:pt x="8815" y="4104"/>
                    <a:pt x="8511" y="4104"/>
                  </a:cubicBezTo>
                  <a:lnTo>
                    <a:pt x="8244" y="4104"/>
                  </a:lnTo>
                  <a:lnTo>
                    <a:pt x="8244" y="911"/>
                  </a:lnTo>
                  <a:cubicBezTo>
                    <a:pt x="8244" y="536"/>
                    <a:pt x="8047" y="179"/>
                    <a:pt x="7708" y="1"/>
                  </a:cubicBezTo>
                  <a:lnTo>
                    <a:pt x="7708" y="2374"/>
                  </a:lnTo>
                  <a:cubicBezTo>
                    <a:pt x="7708" y="2820"/>
                    <a:pt x="7352" y="3177"/>
                    <a:pt x="6923" y="3177"/>
                  </a:cubicBezTo>
                  <a:lnTo>
                    <a:pt x="5050" y="3177"/>
                  </a:lnTo>
                  <a:lnTo>
                    <a:pt x="5050" y="3444"/>
                  </a:lnTo>
                  <a:cubicBezTo>
                    <a:pt x="5050" y="3587"/>
                    <a:pt x="4943" y="3712"/>
                    <a:pt x="4782" y="3712"/>
                  </a:cubicBezTo>
                  <a:lnTo>
                    <a:pt x="4247" y="3712"/>
                  </a:lnTo>
                  <a:cubicBezTo>
                    <a:pt x="4104" y="3712"/>
                    <a:pt x="3979" y="3587"/>
                    <a:pt x="3979" y="3444"/>
                  </a:cubicBezTo>
                  <a:lnTo>
                    <a:pt x="3979" y="3177"/>
                  </a:lnTo>
                  <a:lnTo>
                    <a:pt x="2124" y="3177"/>
                  </a:lnTo>
                  <a:cubicBezTo>
                    <a:pt x="1695" y="3177"/>
                    <a:pt x="1321" y="2820"/>
                    <a:pt x="1321" y="2374"/>
                  </a:cubicBezTo>
                  <a:lnTo>
                    <a:pt x="132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0"/>
          <p:cNvSpPr txBox="1"/>
          <p:nvPr/>
        </p:nvSpPr>
        <p:spPr>
          <a:xfrm>
            <a:off x="409125" y="430225"/>
            <a:ext cx="10801500" cy="9234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8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Daily Schedule:</a:t>
            </a:r>
            <a:endParaRPr sz="4800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85" name="Google Shape;185;p20"/>
          <p:cNvSpPr txBox="1"/>
          <p:nvPr/>
        </p:nvSpPr>
        <p:spPr>
          <a:xfrm>
            <a:off x="409125" y="1547100"/>
            <a:ext cx="10801500" cy="51255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Barlow"/>
              <a:buChar char="★"/>
            </a:pPr>
            <a:r>
              <a:rPr lang="es-ES" sz="30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Unpack/Morning Meeting- 30 minutes</a:t>
            </a:r>
            <a:endParaRPr sz="3000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Barlow"/>
              <a:buChar char="○"/>
            </a:pPr>
            <a:r>
              <a:rPr lang="es-ES" sz="24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Social Emotional Learning</a:t>
            </a:r>
            <a:endParaRPr sz="2400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1371600" lvl="2" indent="-3810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Barlow"/>
              <a:buChar char="■"/>
            </a:pPr>
            <a:r>
              <a:rPr lang="es-ES" sz="24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Responsive Classroom</a:t>
            </a:r>
            <a:endParaRPr sz="2400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1371600" lvl="2" indent="-3810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Barlow"/>
              <a:buChar char="■"/>
            </a:pPr>
            <a:r>
              <a:rPr lang="es-ES" sz="24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Social Emotional Curriculum</a:t>
            </a:r>
            <a:endParaRPr sz="2400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457200" lvl="0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Barlow"/>
              <a:buChar char="★"/>
            </a:pPr>
            <a:r>
              <a:rPr lang="es-ES" sz="30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English/Language Arts (ELA)- 120 minutes</a:t>
            </a:r>
            <a:endParaRPr sz="3000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457200" lvl="0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Barlow"/>
              <a:buChar char="★"/>
            </a:pPr>
            <a:r>
              <a:rPr lang="es-ES" sz="30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Math- 75 minutes</a:t>
            </a:r>
            <a:endParaRPr sz="3000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457200" lvl="0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Barlow"/>
              <a:buChar char="★"/>
            </a:pPr>
            <a:r>
              <a:rPr lang="es-ES" sz="30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Science/Social Studies- 40 minutes</a:t>
            </a:r>
            <a:endParaRPr sz="3000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457200" lvl="0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Barlow"/>
              <a:buChar char="★"/>
            </a:pPr>
            <a:r>
              <a:rPr lang="es-ES" sz="30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Specials- 40 minutes</a:t>
            </a:r>
            <a:endParaRPr sz="3000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914400" lvl="1" indent="-40005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Barlow"/>
              <a:buChar char="○"/>
            </a:pPr>
            <a:r>
              <a:rPr lang="es-ES" sz="27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Art, Music, Physical Education, Library, Technology</a:t>
            </a:r>
            <a:endParaRPr sz="2700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914400" lvl="1" indent="-40005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Barlow"/>
              <a:buChar char="○"/>
            </a:pPr>
            <a:r>
              <a:rPr lang="es-ES" sz="27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5 Day Rotation</a:t>
            </a:r>
            <a:endParaRPr sz="2700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1"/>
          <p:cNvSpPr txBox="1"/>
          <p:nvPr/>
        </p:nvSpPr>
        <p:spPr>
          <a:xfrm>
            <a:off x="326575" y="242600"/>
            <a:ext cx="61797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70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Academics</a:t>
            </a:r>
            <a:endParaRPr sz="5200">
              <a:solidFill>
                <a:schemeClr val="accent1"/>
              </a:solidFill>
            </a:endParaRPr>
          </a:p>
        </p:txBody>
      </p:sp>
      <p:cxnSp>
        <p:nvCxnSpPr>
          <p:cNvPr id="191" name="Google Shape;191;p21"/>
          <p:cNvCxnSpPr/>
          <p:nvPr/>
        </p:nvCxnSpPr>
        <p:spPr>
          <a:xfrm>
            <a:off x="506279" y="1362270"/>
            <a:ext cx="4218600" cy="3300"/>
          </a:xfrm>
          <a:prstGeom prst="straightConnector1">
            <a:avLst/>
          </a:prstGeom>
          <a:noFill/>
          <a:ln w="19050" cap="flat" cmpd="sng">
            <a:solidFill>
              <a:srgbClr val="7DC39E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2" name="Google Shape;192;p21"/>
          <p:cNvSpPr txBox="1"/>
          <p:nvPr/>
        </p:nvSpPr>
        <p:spPr>
          <a:xfrm>
            <a:off x="234750" y="2704501"/>
            <a:ext cx="2730000" cy="377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262626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262626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000">
                <a:solidFill>
                  <a:srgbClr val="262626"/>
                </a:solidFill>
                <a:latin typeface="Barlow"/>
                <a:ea typeface="Barlow"/>
                <a:cs typeface="Barlow"/>
                <a:sym typeface="Barlow"/>
              </a:rPr>
              <a:t>Operate on Trimester Schedule</a:t>
            </a:r>
            <a:endParaRPr sz="3000">
              <a:solidFill>
                <a:srgbClr val="262626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262626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rgbClr val="262626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262626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93" name="Google Shape;193;p21"/>
          <p:cNvSpPr txBox="1"/>
          <p:nvPr/>
        </p:nvSpPr>
        <p:spPr>
          <a:xfrm>
            <a:off x="6229725" y="2625376"/>
            <a:ext cx="2730000" cy="377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262626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262626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000">
                <a:solidFill>
                  <a:srgbClr val="262626"/>
                </a:solidFill>
                <a:latin typeface="Barlow"/>
                <a:ea typeface="Barlow"/>
                <a:cs typeface="Barlow"/>
                <a:sym typeface="Barlow"/>
              </a:rPr>
              <a:t>Follow PA Core Standards</a:t>
            </a:r>
            <a:endParaRPr sz="3000">
              <a:solidFill>
                <a:srgbClr val="262626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262626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262626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94" name="Google Shape;194;p21"/>
          <p:cNvSpPr txBox="1"/>
          <p:nvPr/>
        </p:nvSpPr>
        <p:spPr>
          <a:xfrm>
            <a:off x="3232238" y="2704501"/>
            <a:ext cx="2730000" cy="377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262626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262626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000">
                <a:solidFill>
                  <a:srgbClr val="262626"/>
                </a:solidFill>
                <a:latin typeface="Barlow"/>
                <a:ea typeface="Barlow"/>
                <a:cs typeface="Barlow"/>
                <a:sym typeface="Barlow"/>
              </a:rPr>
              <a:t>Reports Cards Issued- </a:t>
            </a:r>
            <a:r>
              <a:rPr lang="es-ES" sz="2500">
                <a:solidFill>
                  <a:srgbClr val="262626"/>
                </a:solidFill>
                <a:latin typeface="Barlow"/>
                <a:ea typeface="Barlow"/>
                <a:cs typeface="Barlow"/>
                <a:sym typeface="Barlow"/>
              </a:rPr>
              <a:t>3 times a year </a:t>
            </a:r>
            <a:endParaRPr sz="2500">
              <a:solidFill>
                <a:srgbClr val="262626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rgbClr val="262626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500">
                <a:solidFill>
                  <a:srgbClr val="262626"/>
                </a:solidFill>
                <a:latin typeface="Barlow"/>
                <a:ea typeface="Barlow"/>
                <a:cs typeface="Barlow"/>
                <a:sym typeface="Barlow"/>
              </a:rPr>
              <a:t>(Nov, March, June)</a:t>
            </a:r>
            <a:endParaRPr sz="2500">
              <a:solidFill>
                <a:srgbClr val="262626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262626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95" name="Google Shape;195;p21"/>
          <p:cNvSpPr txBox="1"/>
          <p:nvPr/>
        </p:nvSpPr>
        <p:spPr>
          <a:xfrm>
            <a:off x="9227200" y="2704500"/>
            <a:ext cx="3196500" cy="377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000">
                <a:solidFill>
                  <a:srgbClr val="262626"/>
                </a:solidFill>
                <a:latin typeface="Barlow"/>
                <a:ea typeface="Barlow"/>
                <a:cs typeface="Barlow"/>
                <a:sym typeface="Barlow"/>
              </a:rPr>
              <a:t>Curriculum Resources:</a:t>
            </a:r>
            <a:endParaRPr sz="3000">
              <a:solidFill>
                <a:srgbClr val="262626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262626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300">
                <a:solidFill>
                  <a:srgbClr val="262626"/>
                </a:solidFill>
                <a:latin typeface="Barlow"/>
                <a:ea typeface="Barlow"/>
                <a:cs typeface="Barlow"/>
                <a:sym typeface="Barlow"/>
              </a:rPr>
              <a:t>Second Step</a:t>
            </a:r>
            <a:endParaRPr sz="2300">
              <a:solidFill>
                <a:srgbClr val="262626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300">
                <a:solidFill>
                  <a:srgbClr val="262626"/>
                </a:solidFill>
                <a:latin typeface="Barlow"/>
                <a:ea typeface="Barlow"/>
                <a:cs typeface="Barlow"/>
                <a:sym typeface="Barlow"/>
              </a:rPr>
              <a:t>Fundations</a:t>
            </a:r>
            <a:endParaRPr sz="2300">
              <a:solidFill>
                <a:srgbClr val="262626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300">
                <a:solidFill>
                  <a:srgbClr val="262626"/>
                </a:solidFill>
                <a:latin typeface="Barlow"/>
                <a:ea typeface="Barlow"/>
                <a:cs typeface="Barlow"/>
                <a:sym typeface="Barlow"/>
              </a:rPr>
              <a:t>Journeys</a:t>
            </a:r>
            <a:endParaRPr sz="2300">
              <a:solidFill>
                <a:srgbClr val="262626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300">
                <a:solidFill>
                  <a:srgbClr val="262626"/>
                </a:solidFill>
                <a:latin typeface="Barlow"/>
                <a:ea typeface="Barlow"/>
                <a:cs typeface="Barlow"/>
                <a:sym typeface="Barlow"/>
              </a:rPr>
              <a:t>Savvas Math (enVision) </a:t>
            </a:r>
            <a:endParaRPr sz="2300">
              <a:solidFill>
                <a:srgbClr val="262626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300">
                <a:solidFill>
                  <a:srgbClr val="262626"/>
                </a:solidFill>
                <a:latin typeface="Barlow"/>
                <a:ea typeface="Barlow"/>
                <a:cs typeface="Barlow"/>
                <a:sym typeface="Barlow"/>
              </a:rPr>
              <a:t>Foss Science</a:t>
            </a:r>
            <a:endParaRPr sz="2300">
              <a:solidFill>
                <a:srgbClr val="262626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262626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2"/>
          <p:cNvSpPr txBox="1"/>
          <p:nvPr/>
        </p:nvSpPr>
        <p:spPr>
          <a:xfrm>
            <a:off x="409125" y="430225"/>
            <a:ext cx="10801500" cy="16623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8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Multi -Tiered System of Support (MTSS) Process:</a:t>
            </a:r>
            <a:endParaRPr sz="4800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01" name="Google Shape;201;p22"/>
          <p:cNvSpPr txBox="1"/>
          <p:nvPr/>
        </p:nvSpPr>
        <p:spPr>
          <a:xfrm>
            <a:off x="409125" y="2480300"/>
            <a:ext cx="10801500" cy="40329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Barlow"/>
              <a:buChar char="★"/>
            </a:pPr>
            <a:r>
              <a:rPr lang="es-ES" sz="25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Students received tiered support based on need</a:t>
            </a:r>
            <a:endParaRPr sz="2500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914400" lvl="1" indent="-38735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Barlow"/>
              <a:buChar char="○"/>
            </a:pPr>
            <a:r>
              <a:rPr lang="es-ES" sz="25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academics, social skills, behavior, mental health or other concerns</a:t>
            </a:r>
            <a:endParaRPr sz="2500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Barlow"/>
              <a:buChar char="★"/>
            </a:pPr>
            <a:r>
              <a:rPr lang="es-ES" sz="25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Team: Principal, Asst. Principal, School Psychologist, Reading Specialists, Emotional Support Teacher, Social Workers, School Counselor, Classroom teacher</a:t>
            </a:r>
            <a:endParaRPr sz="2500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Barlow"/>
              <a:buChar char="★"/>
            </a:pPr>
            <a:r>
              <a:rPr lang="es-ES" sz="25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Meet Weekly</a:t>
            </a:r>
            <a:endParaRPr sz="2500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Barlow"/>
              <a:buChar char="★"/>
            </a:pPr>
            <a:r>
              <a:rPr lang="es-ES" sz="25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Team identifies ways to meet the needs of our students and monitor their success</a:t>
            </a:r>
            <a:endParaRPr sz="2500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Barlow"/>
              <a:buChar char="★"/>
            </a:pPr>
            <a:r>
              <a:rPr lang="es-ES" sz="25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Parents will be notified of any recommendations</a:t>
            </a:r>
            <a:endParaRPr sz="2500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0045_Jefferson_Template_SlidesMani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926</Words>
  <Application>Microsoft Office PowerPoint</Application>
  <PresentationFormat>Widescreen</PresentationFormat>
  <Paragraphs>205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Constantia</vt:lpstr>
      <vt:lpstr>Poppins</vt:lpstr>
      <vt:lpstr>Barlow</vt:lpstr>
      <vt:lpstr>Calibri</vt:lpstr>
      <vt:lpstr>Homemade Apple</vt:lpstr>
      <vt:lpstr>Arial</vt:lpstr>
      <vt:lpstr>0045_Jefferson_Template_SlidesMania</vt:lpstr>
      <vt:lpstr>PowerPoint Presentation</vt:lpstr>
      <vt:lpstr>PowerPoint Presentation</vt:lpstr>
      <vt:lpstr>PowerPoint Presentation</vt:lpstr>
      <vt:lpstr>Learning and Growing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Curtis Fleming</dc:creator>
  <cp:lastModifiedBy>Curtis Fleming</cp:lastModifiedBy>
  <cp:revision>1</cp:revision>
  <dcterms:modified xsi:type="dcterms:W3CDTF">2023-04-03T15:23:46Z</dcterms:modified>
</cp:coreProperties>
</file>